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9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9" r:id="rId2"/>
    <p:sldId id="265" r:id="rId3"/>
    <p:sldId id="266" r:id="rId4"/>
    <p:sldId id="267" r:id="rId5"/>
    <p:sldId id="293" r:id="rId6"/>
    <p:sldId id="304" r:id="rId7"/>
    <p:sldId id="280" r:id="rId8"/>
    <p:sldId id="302" r:id="rId9"/>
    <p:sldId id="279" r:id="rId10"/>
    <p:sldId id="283" r:id="rId11"/>
    <p:sldId id="295" r:id="rId12"/>
    <p:sldId id="296" r:id="rId13"/>
    <p:sldId id="297" r:id="rId14"/>
    <p:sldId id="298" r:id="rId15"/>
    <p:sldId id="299" r:id="rId16"/>
    <p:sldId id="288" r:id="rId17"/>
    <p:sldId id="303" r:id="rId18"/>
    <p:sldId id="277" r:id="rId19"/>
    <p:sldId id="300" r:id="rId20"/>
    <p:sldId id="301" r:id="rId21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n rodriguez" initials="cr" lastIdx="0" clrIdx="0">
    <p:extLst>
      <p:ext uri="{19B8F6BF-5375-455C-9EA6-DF929625EA0E}">
        <p15:presenceInfo xmlns:p15="http://schemas.microsoft.com/office/powerpoint/2012/main" userId="S-1-5-21-4252238121-1047759081-2536783973-14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F18"/>
    <a:srgbClr val="FF9900"/>
    <a:srgbClr val="00FFCC"/>
    <a:srgbClr val="FF9999"/>
    <a:srgbClr val="053E8B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an.baez\Desktop\Tabulaci&#243;n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an.baez\Desktop\Tabulaci&#243;n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an.baez\Desktop\Tabulaci&#243;n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an.baez\Desktop\Tabulaci&#243;n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.baez\Desktop\Tabulaci&#243;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FD-43BD-9B26-5062F6204CE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FD-43BD-9B26-5062F6204CE3}"/>
              </c:ext>
            </c:extLst>
          </c:dPt>
          <c:dLbls>
            <c:dLbl>
              <c:idx val="0"/>
              <c:layout>
                <c:manualLayout>
                  <c:x val="-0.15292140667981327"/>
                  <c:y val="-0.12591080933004348"/>
                </c:manualLayout>
              </c:layout>
              <c:tx>
                <c:rich>
                  <a:bodyPr/>
                  <a:lstStyle/>
                  <a:p>
                    <a:fld id="{C9A1AA9B-995D-4BAB-B424-806866A37A2F}" type="PERCENTAGE">
                      <a:rPr lang="en-US" baseline="0" smtClean="0"/>
                      <a:pPr/>
                      <a:t>[PORCENTAJE]</a:t>
                    </a:fld>
                    <a:endParaRPr lang="es-DO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FFD-43BD-9B26-5062F6204CE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9.2392992193028017E-2"/>
                  <c:y val="0.1239644549190695"/>
                </c:manualLayout>
              </c:layout>
              <c:tx>
                <c:rich>
                  <a:bodyPr/>
                  <a:lstStyle/>
                  <a:p>
                    <a:fld id="{85D19D0B-B958-488D-9098-832C355AE31E}" type="PERCENTAGE">
                      <a:rPr lang="en-US" baseline="0" smtClean="0"/>
                      <a:pPr/>
                      <a:t>[PORCENTAJE]</a:t>
                    </a:fld>
                    <a:endParaRPr lang="es-DO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FFD-43BD-9B26-5062F6204CE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[Tabulación.xlsx]Global!$A$15:$A$16</c:f>
              <c:strCache>
                <c:ptCount val="2"/>
                <c:pt idx="0">
                  <c:v>Si </c:v>
                </c:pt>
                <c:pt idx="1">
                  <c:v>No    </c:v>
                </c:pt>
              </c:strCache>
            </c:strRef>
          </c:cat>
          <c:val>
            <c:numRef>
              <c:f>[Tabulación.xlsx]Global!$B$15:$B$16</c:f>
              <c:numCache>
                <c:formatCode>General</c:formatCode>
                <c:ptCount val="2"/>
                <c:pt idx="0">
                  <c:v>695</c:v>
                </c:pt>
                <c:pt idx="1">
                  <c:v>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FFD-43BD-9B26-5062F6204C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947437830796498"/>
          <c:y val="0.89148889727301306"/>
          <c:w val="0.26105124338407015"/>
          <c:h val="8.1940712463047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15028647636336"/>
          <c:y val="8.3491261809626946E-2"/>
          <c:w val="0.44500696524655436"/>
          <c:h val="0.7341099526106363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89-4064-AD5C-1FD9F5CB689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89-4064-AD5C-1FD9F5CB689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89-4064-AD5C-1FD9F5CB689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189-4064-AD5C-1FD9F5CB68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[Tabulación.xlsx]Global!$A$67:$A$70</c:f>
              <c:strCache>
                <c:ptCount val="4"/>
                <c:pt idx="0">
                  <c:v>Efectivo   </c:v>
                </c:pt>
                <c:pt idx="1">
                  <c:v>Tarjeta de crédito  </c:v>
                </c:pt>
                <c:pt idx="2">
                  <c:v>Préstamo Personal   </c:v>
                </c:pt>
                <c:pt idx="3">
                  <c:v>Financiamiento</c:v>
                </c:pt>
              </c:strCache>
            </c:strRef>
          </c:cat>
          <c:val>
            <c:numRef>
              <c:f>[Tabulación.xlsx]Global!$B$67:$B$70</c:f>
              <c:numCache>
                <c:formatCode>General</c:formatCode>
                <c:ptCount val="4"/>
                <c:pt idx="0">
                  <c:v>373</c:v>
                </c:pt>
                <c:pt idx="1">
                  <c:v>170</c:v>
                </c:pt>
                <c:pt idx="2">
                  <c:v>77</c:v>
                </c:pt>
                <c:pt idx="3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189-4064-AD5C-1FD9F5CB68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66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6623690363754"/>
          <c:y val="0.8249828563087086"/>
          <c:w val="0.5937427484715736"/>
          <c:h val="0.172018339531705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Global!$A$73</c:f>
              <c:strCache>
                <c:ptCount val="1"/>
                <c:pt idx="0">
                  <c:v>Ninguno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42%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B47-44EA-A669-8AE1575A93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Global!$B$73</c:f>
              <c:numCache>
                <c:formatCode>General</c:formatCode>
                <c:ptCount val="1"/>
                <c:pt idx="0">
                  <c:v>280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47-44EA-A669-8AE1575A93FC}"/>
            </c:ext>
          </c:extLst>
        </c:ser>
        <c:ser>
          <c:idx val="1"/>
          <c:order val="1"/>
          <c:tx>
            <c:strRef>
              <c:f>Global!$A$74</c:f>
              <c:strCache>
                <c:ptCount val="1"/>
                <c:pt idx="0">
                  <c:v>No tenía Dinero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16%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B47-44EA-A669-8AE1575A93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Global!$B$74</c:f>
              <c:numCache>
                <c:formatCode>General</c:formatCode>
                <c:ptCount val="1"/>
                <c:pt idx="0">
                  <c:v>107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47-44EA-A669-8AE1575A93FC}"/>
            </c:ext>
          </c:extLst>
        </c:ser>
        <c:ser>
          <c:idx val="2"/>
          <c:order val="2"/>
          <c:tx>
            <c:strRef>
              <c:f>Global!$A$75</c:f>
              <c:strCache>
                <c:ptCount val="1"/>
                <c:pt idx="0">
                  <c:v>Lugares llenos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15%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B47-44EA-A669-8AE1575A93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Global!$B$75</c:f>
              <c:numCache>
                <c:formatCode>General</c:formatCode>
                <c:ptCount val="1"/>
                <c:pt idx="0">
                  <c:v>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47-44EA-A669-8AE1575A93FC}"/>
            </c:ext>
          </c:extLst>
        </c:ser>
        <c:ser>
          <c:idx val="3"/>
          <c:order val="3"/>
          <c:tx>
            <c:strRef>
              <c:f>Global!$A$76</c:f>
              <c:strCache>
                <c:ptCount val="1"/>
                <c:pt idx="0">
                  <c:v> No consiguió lo que buscaba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B47-44EA-A669-8AE1575A93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Global!$B$76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B47-44EA-A669-8AE1575A93FC}"/>
            </c:ext>
          </c:extLst>
        </c:ser>
        <c:ser>
          <c:idx val="4"/>
          <c:order val="4"/>
          <c:tx>
            <c:strRef>
              <c:f>Global!$A$77</c:f>
              <c:strCache>
                <c:ptCount val="1"/>
                <c:pt idx="0">
                  <c:v> Lo ofertado no estaba disponible en tienda 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B47-44EA-A669-8AE1575A93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Global!$B$77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B47-44EA-A669-8AE1575A93FC}"/>
            </c:ext>
          </c:extLst>
        </c:ser>
        <c:ser>
          <c:idx val="5"/>
          <c:order val="5"/>
          <c:tx>
            <c:strRef>
              <c:f>Global!$A$78</c:f>
              <c:strCache>
                <c:ptCount val="1"/>
                <c:pt idx="0">
                  <c:v>El precio no correspondía con lo ofertado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B47-44EA-A669-8AE1575A93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Global!$B$78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47-44EA-A669-8AE1575A93F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16039736"/>
        <c:axId val="316036992"/>
      </c:barChart>
      <c:catAx>
        <c:axId val="316039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6036992"/>
        <c:crosses val="autoZero"/>
        <c:auto val="1"/>
        <c:lblAlgn val="ctr"/>
        <c:lblOffset val="100"/>
        <c:noMultiLvlLbl val="0"/>
      </c:catAx>
      <c:valAx>
        <c:axId val="316036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603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400853098726515E-2"/>
          <c:y val="0.80471727121975867"/>
          <c:w val="0.94808267903407972"/>
          <c:h val="0.139494723201440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es-D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2A-454E-A727-FCB3DE24016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2A-454E-A727-FCB3DE24016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67BFEEBA-0548-4EEC-A2E2-DB95CDCF5057}" type="PERCENTAGE">
                      <a:rPr lang="en-US" baseline="0"/>
                      <a:pPr/>
                      <a:t>[PORCENTAJE]</a:t>
                    </a:fld>
                    <a:endParaRPr lang="es-DO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92A-454E-A727-FCB3DE24016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D1409F9-C986-4D83-8718-ED8813865984}" type="PERCENTAGE">
                      <a:rPr lang="en-US" baseline="0"/>
                      <a:pPr/>
                      <a:t>[PORCENTAJE]</a:t>
                    </a:fld>
                    <a:endParaRPr lang="es-DO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92A-454E-A727-FCB3DE24016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[Tabulación.xlsx]Global!$A$81:$A$82</c:f>
              <c:strCache>
                <c:ptCount val="2"/>
                <c:pt idx="0">
                  <c:v> Si             </c:v>
                </c:pt>
                <c:pt idx="1">
                  <c:v>No      </c:v>
                </c:pt>
              </c:strCache>
            </c:strRef>
          </c:cat>
          <c:val>
            <c:numRef>
              <c:f>[Tabulación.xlsx]Global!$B$81:$B$82</c:f>
              <c:numCache>
                <c:formatCode>General</c:formatCode>
                <c:ptCount val="2"/>
                <c:pt idx="0">
                  <c:v>616</c:v>
                </c:pt>
                <c:pt idx="1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92A-454E-A727-FCB3DE2401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417192638750568"/>
          <c:y val="0.83899426603203209"/>
          <c:w val="0.2862958225456198"/>
          <c:h val="6.57782026471561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968108407866501E-2"/>
          <c:y val="5.46387434554974E-2"/>
          <c:w val="0.93302961515866001"/>
          <c:h val="0.896778496928722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Global!$A$86</c:f>
              <c:strCache>
                <c:ptCount val="1"/>
                <c:pt idx="0">
                  <c:v>Restaurante, cine, disco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DB-4FEE-BBDB-D422858004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Global!$B$85</c:f>
              <c:numCache>
                <c:formatCode>General</c:formatCode>
                <c:ptCount val="1"/>
                <c:pt idx="0">
                  <c:v>254</c:v>
                </c:pt>
              </c:numCache>
            </c:numRef>
          </c:cat>
          <c:val>
            <c:numRef>
              <c:f>Global!$B$86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DB-4FEE-BBDB-D422858004B8}"/>
            </c:ext>
          </c:extLst>
        </c:ser>
        <c:ser>
          <c:idx val="1"/>
          <c:order val="1"/>
          <c:tx>
            <c:strRef>
              <c:f>Global!$A$87</c:f>
              <c:strCache>
                <c:ptCount val="1"/>
                <c:pt idx="0">
                  <c:v>Fiesta o reunión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FDB-4FEE-BBDB-D422858004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Global!$B$85</c:f>
              <c:numCache>
                <c:formatCode>General</c:formatCode>
                <c:ptCount val="1"/>
                <c:pt idx="0">
                  <c:v>254</c:v>
                </c:pt>
              </c:numCache>
            </c:numRef>
          </c:cat>
          <c:val>
            <c:numRef>
              <c:f>Global!$B$87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FDB-4FEE-BBDB-D422858004B8}"/>
            </c:ext>
          </c:extLst>
        </c:ser>
        <c:ser>
          <c:idx val="2"/>
          <c:order val="2"/>
          <c:tx>
            <c:strRef>
              <c:f>Global!$A$88</c:f>
              <c:strCache>
                <c:ptCount val="1"/>
                <c:pt idx="0">
                  <c:v>Afecto (abrazos, besos, etc.)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FDB-4FEE-BBDB-D422858004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Global!$B$85</c:f>
              <c:numCache>
                <c:formatCode>General</c:formatCode>
                <c:ptCount val="1"/>
                <c:pt idx="0">
                  <c:v>254</c:v>
                </c:pt>
              </c:numCache>
            </c:numRef>
          </c:cat>
          <c:val>
            <c:numRef>
              <c:f>Global!$B$88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FDB-4FEE-BBDB-D422858004B8}"/>
            </c:ext>
          </c:extLst>
        </c:ser>
        <c:ser>
          <c:idx val="3"/>
          <c:order val="3"/>
          <c:tx>
            <c:strRef>
              <c:f>Global!$A$89</c:f>
              <c:strCache>
                <c:ptCount val="1"/>
                <c:pt idx="0">
                  <c:v> Elabora algo para regalar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FDB-4FEE-BBDB-D422858004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Global!$B$85</c:f>
              <c:numCache>
                <c:formatCode>General</c:formatCode>
                <c:ptCount val="1"/>
                <c:pt idx="0">
                  <c:v>254</c:v>
                </c:pt>
              </c:numCache>
            </c:numRef>
          </c:cat>
          <c:val>
            <c:numRef>
              <c:f>Global!$B$89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FDB-4FEE-BBDB-D422858004B8}"/>
            </c:ext>
          </c:extLst>
        </c:ser>
        <c:ser>
          <c:idx val="4"/>
          <c:order val="4"/>
          <c:tx>
            <c:strRef>
              <c:f>Global!$A$90</c:f>
              <c:strCache>
                <c:ptCount val="1"/>
                <c:pt idx="0">
                  <c:v> Envía mensajes (celular, Internet)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FDB-4FEE-BBDB-D422858004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Global!$B$85</c:f>
              <c:numCache>
                <c:formatCode>General</c:formatCode>
                <c:ptCount val="1"/>
                <c:pt idx="0">
                  <c:v>254</c:v>
                </c:pt>
              </c:numCache>
            </c:numRef>
          </c:cat>
          <c:val>
            <c:numRef>
              <c:f>Global!$B$90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7FDB-4FEE-BBDB-D422858004B8}"/>
            </c:ext>
          </c:extLst>
        </c:ser>
        <c:ser>
          <c:idx val="5"/>
          <c:order val="5"/>
          <c:tx>
            <c:strRef>
              <c:f>Global!$A$91</c:f>
              <c:strCache>
                <c:ptCount val="1"/>
                <c:pt idx="0">
                  <c:v>Tarjetas (físicas o electrónicas)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FDB-4FEE-BBDB-D422858004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Global!$B$85</c:f>
              <c:numCache>
                <c:formatCode>General</c:formatCode>
                <c:ptCount val="1"/>
                <c:pt idx="0">
                  <c:v>254</c:v>
                </c:pt>
              </c:numCache>
            </c:numRef>
          </c:cat>
          <c:val>
            <c:numRef>
              <c:f>Global!$B$91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FDB-4FEE-BBDB-D422858004B8}"/>
            </c:ext>
          </c:extLst>
        </c:ser>
        <c:ser>
          <c:idx val="6"/>
          <c:order val="6"/>
          <c:tx>
            <c:strRef>
              <c:f>Global!$A$92</c:f>
              <c:strCache>
                <c:ptCount val="1"/>
                <c:pt idx="0">
                  <c:v>Otros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7FDB-4FEE-BBDB-D422858004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Global!$B$85</c:f>
              <c:numCache>
                <c:formatCode>General</c:formatCode>
                <c:ptCount val="1"/>
                <c:pt idx="0">
                  <c:v>254</c:v>
                </c:pt>
              </c:numCache>
            </c:numRef>
          </c:cat>
          <c:val>
            <c:numRef>
              <c:f>Global!$B$92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7FDB-4FEE-BBDB-D42285800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16037776"/>
        <c:axId val="316038168"/>
      </c:barChart>
      <c:catAx>
        <c:axId val="316037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6038168"/>
        <c:crosses val="autoZero"/>
        <c:auto val="1"/>
        <c:lblAlgn val="ctr"/>
        <c:lblOffset val="100"/>
        <c:noMultiLvlLbl val="0"/>
      </c:catAx>
      <c:valAx>
        <c:axId val="3160381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16037776"/>
        <c:crosses val="autoZero"/>
        <c:crossBetween val="between"/>
      </c:valAx>
      <c:spPr>
        <a:noFill/>
        <a:ln w="25400">
          <a:noFill/>
        </a:ln>
        <a:effectLst/>
        <a:sp3d/>
      </c:spPr>
    </c:plotArea>
    <c:legend>
      <c:legendPos val="b"/>
      <c:layout>
        <c:manualLayout>
          <c:xMode val="edge"/>
          <c:yMode val="edge"/>
          <c:x val="9.41416937324564E-2"/>
          <c:y val="0.76290002386065381"/>
          <c:w val="0.78286981855254778"/>
          <c:h val="0.10083273681698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DO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CFD-4A93-8B49-8AB3E8DA157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CFD-4A93-8B49-8AB3E8DA157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CFD-4A93-8B49-8AB3E8DA157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CFD-4A93-8B49-8AB3E8DA157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CFD-4A93-8B49-8AB3E8DA157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CFD-4A93-8B49-8AB3E8DA1575}"/>
              </c:ext>
            </c:extLst>
          </c:dPt>
          <c:dLbls>
            <c:dLbl>
              <c:idx val="0"/>
              <c:layout>
                <c:manualLayout>
                  <c:x val="-0.18568124655169591"/>
                  <c:y val="5.26011455985599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CFD-4A93-8B49-8AB3E8DA15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39673855278323E-2"/>
                  <c:y val="-0.2506328948990864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CFD-4A93-8B49-8AB3E8DA15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301642021019179"/>
                  <c:y val="-0.2371752580202704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CFD-4A93-8B49-8AB3E8DA15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953726497062559"/>
                  <c:y val="-0.1815814077946974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CFD-4A93-8B49-8AB3E8DA15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774991544233859"/>
                  <c:y val="-0.1407983787212567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CFD-4A93-8B49-8AB3E8DA15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2289219710892341"/>
                  <c:y val="6.47666154376143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CFD-4A93-8B49-8AB3E8DA15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Global!$A$95:$A$100</c:f>
              <c:strCache>
                <c:ptCount val="6"/>
                <c:pt idx="0">
                  <c:v>Uno   </c:v>
                </c:pt>
                <c:pt idx="1">
                  <c:v>Dos  </c:v>
                </c:pt>
                <c:pt idx="2">
                  <c:v>Tres  </c:v>
                </c:pt>
                <c:pt idx="3">
                  <c:v>Cuatro   </c:v>
                </c:pt>
                <c:pt idx="4">
                  <c:v>5 ó más  </c:v>
                </c:pt>
                <c:pt idx="5">
                  <c:v>No sabe</c:v>
                </c:pt>
              </c:strCache>
            </c:strRef>
          </c:cat>
          <c:val>
            <c:numRef>
              <c:f>Global!$B$95:$B$100</c:f>
              <c:numCache>
                <c:formatCode>General</c:formatCode>
                <c:ptCount val="6"/>
                <c:pt idx="0">
                  <c:v>263</c:v>
                </c:pt>
                <c:pt idx="1">
                  <c:v>66</c:v>
                </c:pt>
                <c:pt idx="2">
                  <c:v>62</c:v>
                </c:pt>
                <c:pt idx="3">
                  <c:v>36</c:v>
                </c:pt>
                <c:pt idx="4">
                  <c:v>47</c:v>
                </c:pt>
                <c:pt idx="5">
                  <c:v>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CFD-4A93-8B49-8AB3E8DA15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Global!$A$103</c:f>
              <c:strCache>
                <c:ptCount val="1"/>
                <c:pt idx="0">
                  <c:v>No lo sabe</c:v>
                </c:pt>
              </c:strCache>
            </c:strRef>
          </c:tx>
          <c:spPr>
            <a:solidFill>
              <a:srgbClr val="CCCC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69888126467473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647-4C92-AFA6-2EFFC8A6E5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Global!$B$103</c:f>
              <c:numCache>
                <c:formatCode>General</c:formatCode>
                <c:ptCount val="1"/>
                <c:pt idx="0">
                  <c:v>349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47-4C92-AFA6-2EFFC8A6E5D8}"/>
            </c:ext>
          </c:extLst>
        </c:ser>
        <c:ser>
          <c:idx val="1"/>
          <c:order val="1"/>
          <c:tx>
            <c:strRef>
              <c:f>Global!$A$104</c:f>
              <c:strCache>
                <c:ptCount val="1"/>
                <c:pt idx="0">
                  <c:v>Menos de RD$3,000.00 </c:v>
                </c:pt>
              </c:strCache>
            </c:strRef>
          </c:tx>
          <c:spPr>
            <a:solidFill>
              <a:srgbClr val="CCFFCC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231717382307971E-2"/>
                  <c:y val="-2.294310128945648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47-4C92-AFA6-2EFFC8A6E5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Global!$B$104</c:f>
              <c:numCache>
                <c:formatCode>General</c:formatCode>
                <c:ptCount val="1"/>
                <c:pt idx="0">
                  <c:v>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647-4C92-AFA6-2EFFC8A6E5D8}"/>
            </c:ext>
          </c:extLst>
        </c:ser>
        <c:ser>
          <c:idx val="2"/>
          <c:order val="2"/>
          <c:tx>
            <c:strRef>
              <c:f>Global!$A$105</c:f>
              <c:strCache>
                <c:ptCount val="1"/>
                <c:pt idx="0">
                  <c:v>RD$ 3,001.00- RD$5,000.00  </c:v>
                </c:pt>
              </c:strCache>
            </c:strRef>
          </c:tx>
          <c:spPr>
            <a:solidFill>
              <a:srgbClr val="FFCC6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332090294083015E-2"/>
                  <c:y val="2.294310128945564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647-4C92-AFA6-2EFFC8A6E5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Global!$B$105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647-4C92-AFA6-2EFFC8A6E5D8}"/>
            </c:ext>
          </c:extLst>
        </c:ser>
        <c:ser>
          <c:idx val="3"/>
          <c:order val="3"/>
          <c:tx>
            <c:strRef>
              <c:f>Global!$A$106</c:f>
              <c:strCache>
                <c:ptCount val="1"/>
                <c:pt idx="0">
                  <c:v>RD$5,001.00-RD$10,000.00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864926411716249E-2"/>
                  <c:y val="2.294310128945480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647-4C92-AFA6-2EFFC8A6E5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Global!$B$106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647-4C92-AFA6-2EFFC8A6E5D8}"/>
            </c:ext>
          </c:extLst>
        </c:ser>
        <c:ser>
          <c:idx val="4"/>
          <c:order val="4"/>
          <c:tx>
            <c:strRef>
              <c:f>Global!$A$107</c:f>
              <c:strCache>
                <c:ptCount val="1"/>
                <c:pt idx="0">
                  <c:v>RD$10,001.00-RD$15,000.00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065672235266461E-2"/>
                  <c:y val="-2.294310128945648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647-4C92-AFA6-2EFFC8A6E5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Global!$B$107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647-4C92-AFA6-2EFFC8A6E5D8}"/>
            </c:ext>
          </c:extLst>
        </c:ser>
        <c:ser>
          <c:idx val="5"/>
          <c:order val="5"/>
          <c:tx>
            <c:strRef>
              <c:f>Global!$A$108</c:f>
              <c:strCache>
                <c:ptCount val="1"/>
                <c:pt idx="0">
                  <c:v>Más de RD$15,000</c:v>
                </c:pt>
              </c:strCache>
            </c:strRef>
          </c:tx>
          <c:spPr>
            <a:solidFill>
              <a:srgbClr val="FF66CC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698881264674769E-2"/>
                  <c:y val="-2.294310128945648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647-4C92-AFA6-2EFFC8A6E5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Global!$B$108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647-4C92-AFA6-2EFFC8A6E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370491184"/>
        <c:axId val="370498240"/>
        <c:axId val="0"/>
      </c:bar3DChart>
      <c:catAx>
        <c:axId val="370491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0498240"/>
        <c:crosses val="autoZero"/>
        <c:auto val="1"/>
        <c:lblAlgn val="ctr"/>
        <c:lblOffset val="100"/>
        <c:noMultiLvlLbl val="0"/>
      </c:catAx>
      <c:valAx>
        <c:axId val="370498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049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3250294299123132"/>
          <c:y val="0.2818776778618764"/>
          <c:w val="0.33718011929370267"/>
          <c:h val="0.29474008627690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DO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E5-4419-8142-651229511F8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5E5-4419-8142-651229511F8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5E5-4419-8142-651229511F81}"/>
              </c:ext>
            </c:extLst>
          </c:dPt>
          <c:dLbls>
            <c:dLbl>
              <c:idx val="0"/>
              <c:layout>
                <c:manualLayout>
                  <c:x val="-0.12741639383876965"/>
                  <c:y val="8.9434343434343436E-2"/>
                </c:manualLayout>
              </c:layout>
              <c:tx>
                <c:rich>
                  <a:bodyPr/>
                  <a:lstStyle/>
                  <a:p>
                    <a:fld id="{64D4D196-DB9A-4FBA-B0D1-5AE1F8E5A04B}" type="PERCENTAGE">
                      <a:rPr lang="en-US" baseline="0"/>
                      <a:pPr/>
                      <a:t>[PORCENTAJE]</a:t>
                    </a:fld>
                    <a:endParaRPr lang="es-DO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5E5-4419-8142-651229511F8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2223898418501219E-2"/>
                  <c:y val="-0.18110061242344708"/>
                </c:manualLayout>
              </c:layout>
              <c:tx>
                <c:rich>
                  <a:bodyPr/>
                  <a:lstStyle/>
                  <a:p>
                    <a:fld id="{4A7DCA0C-DF48-40CF-8D67-184930A94AFE}" type="PERCENTAGE">
                      <a:rPr lang="en-US" baseline="0"/>
                      <a:pPr/>
                      <a:t>[PORCENTAJE]</a:t>
                    </a:fld>
                    <a:endParaRPr lang="es-DO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5E5-4419-8142-651229511F8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5800850324361307"/>
                  <c:y val="4.8077308518253328E-2"/>
                </c:manualLayout>
              </c:layout>
              <c:tx>
                <c:rich>
                  <a:bodyPr/>
                  <a:lstStyle/>
                  <a:p>
                    <a:fld id="{13A81F91-1FED-47AE-A354-9F7B28D7416B}" type="PERCENTAGE">
                      <a:rPr lang="en-US" baseline="0"/>
                      <a:pPr/>
                      <a:t>[PORCENTAJE]</a:t>
                    </a:fld>
                    <a:endParaRPr lang="es-DO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5E5-4419-8142-651229511F8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Global!$A$111:$A$113</c:f>
              <c:strCache>
                <c:ptCount val="3"/>
                <c:pt idx="0">
                  <c:v>Menor            </c:v>
                </c:pt>
                <c:pt idx="1">
                  <c:v>Igual             </c:v>
                </c:pt>
                <c:pt idx="2">
                  <c:v>Mayor    </c:v>
                </c:pt>
              </c:strCache>
            </c:strRef>
          </c:cat>
          <c:val>
            <c:numRef>
              <c:f>Global!$B$111:$B$113</c:f>
              <c:numCache>
                <c:formatCode>General</c:formatCode>
                <c:ptCount val="3"/>
                <c:pt idx="0">
                  <c:v>221</c:v>
                </c:pt>
                <c:pt idx="1">
                  <c:v>160</c:v>
                </c:pt>
                <c:pt idx="2">
                  <c:v>245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5E5-4419-8142-651229511F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Global!$A$116</c:f>
              <c:strCache>
                <c:ptCount val="1"/>
                <c:pt idx="0">
                  <c:v>Muy Importante 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0.38001935742131238"/>
                  <c:y val="-5.1046452271567124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39%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E22-4371-8E09-D602924F6D1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Global!$B$116</c:f>
              <c:numCache>
                <c:formatCode>General</c:formatCode>
                <c:ptCount val="1"/>
                <c:pt idx="0">
                  <c:v>239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22-4371-8E09-D602924F6D10}"/>
            </c:ext>
          </c:extLst>
        </c:ser>
        <c:ser>
          <c:idx val="1"/>
          <c:order val="1"/>
          <c:tx>
            <c:strRef>
              <c:f>Global!$A$117</c:f>
              <c:strCache>
                <c:ptCount val="1"/>
                <c:pt idx="0">
                  <c:v>Importante 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0.30296474116998645"/>
                  <c:y val="-5.1046452271567592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E22-4371-8E09-D602924F6D1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Global!$B$117</c:f>
              <c:numCache>
                <c:formatCode>General</c:formatCode>
                <c:ptCount val="1"/>
                <c:pt idx="0">
                  <c:v>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22-4371-8E09-D602924F6D10}"/>
            </c:ext>
          </c:extLst>
        </c:ser>
        <c:ser>
          <c:idx val="2"/>
          <c:order val="2"/>
          <c:tx>
            <c:strRef>
              <c:f>Global!$A$118</c:f>
              <c:strCache>
                <c:ptCount val="1"/>
                <c:pt idx="0">
                  <c:v>No tan Importante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0.21190019469114657"/>
                  <c:y val="-7.656967840735069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17%</a:t>
                    </a:r>
                    <a:endParaRPr lang="en-US" sz="20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E22-4371-8E09-D602924F6D1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Global!$B$118</c:f>
              <c:numCache>
                <c:formatCode>General</c:formatCode>
                <c:ptCount val="1"/>
                <c:pt idx="0">
                  <c:v>109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22-4371-8E09-D602924F6D10}"/>
            </c:ext>
          </c:extLst>
        </c:ser>
        <c:ser>
          <c:idx val="3"/>
          <c:order val="3"/>
          <c:tx>
            <c:strRef>
              <c:f>Global!$A$119</c:f>
              <c:strCache>
                <c:ptCount val="1"/>
                <c:pt idx="0">
                  <c:v>Para nada importante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0.1593629563379697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13%</a:t>
                    </a:r>
                    <a:endParaRPr lang="en-US" sz="20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E22-4371-8E09-D602924F6D1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Global!$B$119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E22-4371-8E09-D602924F6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370492360"/>
        <c:axId val="370496280"/>
        <c:axId val="0"/>
      </c:bar3DChart>
      <c:catAx>
        <c:axId val="370492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0496280"/>
        <c:crosses val="autoZero"/>
        <c:auto val="1"/>
        <c:lblAlgn val="ctr"/>
        <c:lblOffset val="100"/>
        <c:noMultiLvlLbl val="0"/>
      </c:catAx>
      <c:valAx>
        <c:axId val="370496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049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621904112231676E-2"/>
          <c:y val="0.7800681691205138"/>
          <c:w val="0.91326350155315794"/>
          <c:h val="0.125495894177086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DO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FB2-4CAA-A15E-862752DE9AF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FB2-4CAA-A15E-862752DE9AF3}"/>
              </c:ext>
            </c:extLst>
          </c:dPt>
          <c:dLbls>
            <c:dLbl>
              <c:idx val="0"/>
              <c:layout>
                <c:manualLayout>
                  <c:x val="-0.17020948968821648"/>
                  <c:y val="-0.13564937936841789"/>
                </c:manualLayout>
              </c:layout>
              <c:tx>
                <c:rich>
                  <a:bodyPr/>
                  <a:lstStyle/>
                  <a:p>
                    <a:fld id="{2EA2C673-768A-4D09-8953-72795FD46EC8}" type="PERCENTAGE">
                      <a:rPr lang="en-US" baseline="0" smtClean="0"/>
                      <a:pPr/>
                      <a:t>[PORCENTAJE]</a:t>
                    </a:fld>
                    <a:endParaRPr lang="es-DO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FB2-4CAA-A15E-862752DE9AF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7029595905806766"/>
                  <c:y val="0.10120225038095404"/>
                </c:manualLayout>
              </c:layout>
              <c:tx>
                <c:rich>
                  <a:bodyPr/>
                  <a:lstStyle/>
                  <a:p>
                    <a:fld id="{BF3F54E4-D0BA-406A-BDE1-9D1F29FBDCDC}" type="PERCENTAGE">
                      <a:rPr lang="en-US" baseline="0" smtClean="0"/>
                      <a:pPr/>
                      <a:t>[PORCENTAJE]</a:t>
                    </a:fld>
                    <a:endParaRPr lang="es-DO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FB2-4CAA-A15E-862752DE9AF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Global!$A$4:$A$5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Global!$B$4:$B$5</c:f>
              <c:numCache>
                <c:formatCode>General</c:formatCode>
                <c:ptCount val="2"/>
                <c:pt idx="0">
                  <c:v>539</c:v>
                </c:pt>
                <c:pt idx="1">
                  <c:v>289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FB2-4CAA-A15E-862752DE9AF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85393843076493"/>
          <c:y val="0.88144555881949638"/>
          <c:w val="0.35229198478747836"/>
          <c:h val="6.21404112565399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Global!$A$8</c:f>
              <c:strCache>
                <c:ptCount val="1"/>
                <c:pt idx="0">
                  <c:v>Menos RD$9,000.00    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202933476967696E-2"/>
                  <c:y val="-4.040404040404040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A9B-4D71-BDD4-D114E34E66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Global!$B$8</c:f>
              <c:numCache>
                <c:formatCode>General</c:formatCode>
                <c:ptCount val="1"/>
                <c:pt idx="0">
                  <c:v>222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9B-4D71-BDD4-D114E34E66FC}"/>
            </c:ext>
          </c:extLst>
        </c:ser>
        <c:ser>
          <c:idx val="1"/>
          <c:order val="1"/>
          <c:tx>
            <c:strRef>
              <c:f>Global!$A$9</c:f>
              <c:strCache>
                <c:ptCount val="1"/>
                <c:pt idx="0">
                  <c:v>RD$9,001.00 a RD$15,000.00 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00488912827949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A9B-4D71-BDD4-D114E34E66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Global!$B$9</c:f>
              <c:numCache>
                <c:formatCode>General</c:formatCode>
                <c:ptCount val="1"/>
                <c:pt idx="0">
                  <c:v>219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9B-4D71-BDD4-D114E34E66FC}"/>
            </c:ext>
          </c:extLst>
        </c:ser>
        <c:ser>
          <c:idx val="2"/>
          <c:order val="2"/>
          <c:tx>
            <c:strRef>
              <c:f>Global!$A$10</c:f>
              <c:strCache>
                <c:ptCount val="1"/>
                <c:pt idx="0">
                  <c:v>RD$15,001.00 a RD$20,000.00  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405866953935337E-2"/>
                  <c:y val="-4.040404040404040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A9B-4D71-BDD4-D114E34E66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Global!$B$10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A9B-4D71-BDD4-D114E34E66FC}"/>
            </c:ext>
          </c:extLst>
        </c:ser>
        <c:ser>
          <c:idx val="3"/>
          <c:order val="3"/>
          <c:tx>
            <c:strRef>
              <c:f>Global!$A$11</c:f>
              <c:strCache>
                <c:ptCount val="1"/>
                <c:pt idx="0">
                  <c:v>RD$20,001.00- RD$30,000.00   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537896519727528E-2"/>
                  <c:y val="-4.040404040404040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A9B-4D71-BDD4-D114E34E66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Global!$B$11</c:f>
              <c:numCache>
                <c:formatCode>General</c:formatCode>
                <c:ptCount val="1"/>
                <c:pt idx="0">
                  <c:v>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A9B-4D71-BDD4-D114E34E66FC}"/>
            </c:ext>
          </c:extLst>
        </c:ser>
        <c:ser>
          <c:idx val="4"/>
          <c:order val="4"/>
          <c:tx>
            <c:strRef>
              <c:f>Global!$A$12</c:f>
              <c:strCache>
                <c:ptCount val="1"/>
                <c:pt idx="0">
                  <c:v>Más de RD$30,000.00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004889128279439E-2"/>
                  <c:y val="-4.040404040404040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A9B-4D71-BDD4-D114E34E66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Global!$B$12</c:f>
              <c:numCache>
                <c:formatCode>General</c:formatCode>
                <c:ptCount val="1"/>
                <c:pt idx="0">
                  <c:v>136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A9B-4D71-BDD4-D114E34E66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0492752"/>
        <c:axId val="370496672"/>
        <c:axId val="370663240"/>
      </c:bar3DChart>
      <c:catAx>
        <c:axId val="370492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0496672"/>
        <c:crosses val="autoZero"/>
        <c:auto val="1"/>
        <c:lblAlgn val="ctr"/>
        <c:lblOffset val="100"/>
        <c:noMultiLvlLbl val="0"/>
      </c:catAx>
      <c:valAx>
        <c:axId val="3704966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0492752"/>
        <c:crosses val="autoZero"/>
        <c:crossBetween val="between"/>
      </c:valAx>
      <c:serAx>
        <c:axId val="3706632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370496672"/>
        <c:crosses val="autoZero"/>
      </c:ser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44A-4C3E-8732-D530FAF0D89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44A-4C3E-8732-D530FAF0D89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254B46C0-FD41-4DE0-A5BE-14A72952971D}" type="PERCENTAGE">
                      <a:rPr lang="en-US" baseline="0" smtClean="0"/>
                      <a:pPr/>
                      <a:t>[PORCENTAJE]</a:t>
                    </a:fld>
                    <a:endParaRPr lang="es-DO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44A-4C3E-8732-D530FAF0D89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6CA539A-F803-4555-AB6E-4F586D7F5721}" type="PERCENTAGE">
                      <a:rPr lang="en-US" baseline="0" smtClean="0"/>
                      <a:pPr/>
                      <a:t>[PORCENTAJE]</a:t>
                    </a:fld>
                    <a:endParaRPr lang="es-DO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44A-4C3E-8732-D530FAF0D89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[Tabulación.xlsx]Global!$A$19:$A$20</c:f>
              <c:strCache>
                <c:ptCount val="2"/>
                <c:pt idx="0">
                  <c:v>Si </c:v>
                </c:pt>
                <c:pt idx="1">
                  <c:v> No                                                </c:v>
                </c:pt>
              </c:strCache>
            </c:strRef>
          </c:cat>
          <c:val>
            <c:numRef>
              <c:f>[Tabulación.xlsx]Global!$B$19:$B$20</c:f>
              <c:numCache>
                <c:formatCode>General</c:formatCode>
                <c:ptCount val="2"/>
                <c:pt idx="0">
                  <c:v>494</c:v>
                </c:pt>
                <c:pt idx="1">
                  <c:v>291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44A-4C3E-8732-D530FAF0D8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770021912411686"/>
          <c:y val="0.85269149489110463"/>
          <c:w val="0.59299253147505437"/>
          <c:h val="8.68545085149012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94-48E7-83CD-96DD415419D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94-48E7-83CD-96DD415419D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094-48E7-83CD-96DD415419D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094-48E7-83CD-96DD415419DE}"/>
              </c:ext>
            </c:extLst>
          </c:dPt>
          <c:dLbls>
            <c:dLbl>
              <c:idx val="0"/>
              <c:layout>
                <c:manualLayout>
                  <c:x val="-0.1541446395976093"/>
                  <c:y val="9.41964665937001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094-48E7-83CD-96DD415419D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852957742841986E-2"/>
                  <c:y val="-0.1661915585199761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094-48E7-83CD-96DD415419D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360866045677962"/>
                  <c:y val="-0.1303180332620195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094-48E7-83CD-96DD415419D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487689165344985"/>
                  <c:y val="0.1334079841050106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094-48E7-83CD-96DD415419D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[Tabulación.xlsx]Global!$A$23:$A$26</c:f>
              <c:strCache>
                <c:ptCount val="4"/>
                <c:pt idx="0">
                  <c:v> Tradición    </c:v>
                </c:pt>
                <c:pt idx="1">
                  <c:v> Compromiso</c:v>
                </c:pt>
                <c:pt idx="2">
                  <c:v>Gratitud </c:v>
                </c:pt>
                <c:pt idx="3">
                  <c:v> Otras razones</c:v>
                </c:pt>
              </c:strCache>
            </c:strRef>
          </c:cat>
          <c:val>
            <c:numRef>
              <c:f>[Tabulación.xlsx]Global!$B$23:$B$26</c:f>
              <c:numCache>
                <c:formatCode>General</c:formatCode>
                <c:ptCount val="4"/>
                <c:pt idx="0">
                  <c:v>260</c:v>
                </c:pt>
                <c:pt idx="1">
                  <c:v>119</c:v>
                </c:pt>
                <c:pt idx="2">
                  <c:v>101</c:v>
                </c:pt>
                <c:pt idx="3">
                  <c:v>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094-48E7-83CD-96DD415419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</c:legendEntry>
      <c:layout>
        <c:manualLayout>
          <c:xMode val="edge"/>
          <c:yMode val="edge"/>
          <c:x val="5.846168008422211E-2"/>
          <c:y val="0.90148897926468374"/>
          <c:w val="0.88307663983155582"/>
          <c:h val="9.85110207353162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781727620587772E-2"/>
          <c:y val="0.14544763470691299"/>
          <c:w val="0.95220619689680497"/>
          <c:h val="0.8207258935564990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CC-48D3-9C45-BF37A852FDE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1CC-48D3-9C45-BF37A852FDE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1CC-48D3-9C45-BF37A852FDE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1CC-48D3-9C45-BF37A852FDE0}"/>
              </c:ext>
            </c:extLst>
          </c:dPt>
          <c:dLbls>
            <c:dLbl>
              <c:idx val="0"/>
              <c:layout>
                <c:manualLayout>
                  <c:x val="-0.20446521993216135"/>
                  <c:y val="3.467948654691811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1CC-48D3-9C45-BF37A852FD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656472514985932"/>
                  <c:y val="-0.1704810440397728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1CC-48D3-9C45-BF37A852FD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8251345621732826"/>
                  <c:y val="6.85731509809794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1CC-48D3-9C45-BF37A852FD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0792377396699321E-2"/>
                  <c:y val="7.354726018126631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1CC-48D3-9C45-BF37A852FD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[Tabulación.xlsx]Global!$A$29:$A$32</c:f>
              <c:strCache>
                <c:ptCount val="4"/>
                <c:pt idx="0">
                  <c:v>Esposo(a)    </c:v>
                </c:pt>
                <c:pt idx="1">
                  <c:v>Novio (a) </c:v>
                </c:pt>
                <c:pt idx="2">
                  <c:v>Amigos(as) y/o Familia</c:v>
                </c:pt>
                <c:pt idx="3">
                  <c:v>Otro</c:v>
                </c:pt>
              </c:strCache>
            </c:strRef>
          </c:cat>
          <c:val>
            <c:numRef>
              <c:f>[Tabulación.xlsx]Global!$B$29:$B$32</c:f>
              <c:numCache>
                <c:formatCode>General</c:formatCode>
                <c:ptCount val="4"/>
                <c:pt idx="0">
                  <c:v>311</c:v>
                </c:pt>
                <c:pt idx="1">
                  <c:v>220</c:v>
                </c:pt>
                <c:pt idx="2">
                  <c:v>91</c:v>
                </c:pt>
                <c:pt idx="3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1CC-48D3-9C45-BF37A852F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0"/>
          <c:dPt>
            <c:idx val="0"/>
            <c:bubble3D val="0"/>
            <c:explosion val="11"/>
            <c:extLst xmlns:c16r2="http://schemas.microsoft.com/office/drawing/2015/06/chart">
              <c:ext xmlns:c16="http://schemas.microsoft.com/office/drawing/2014/chart" uri="{C3380CC4-5D6E-409C-BE32-E72D297353CC}">
                <c16:uniqueId val="{00000000-A327-4D6F-8516-607AEA856F14}"/>
              </c:ext>
            </c:extLst>
          </c:dPt>
          <c:dLbls>
            <c:dLbl>
              <c:idx val="0"/>
              <c:layout>
                <c:manualLayout>
                  <c:x val="4.1665542689572283E-3"/>
                  <c:y val="-0.323029842511977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327-4D6F-8516-607AEA856F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s-D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[Tabulación.xlsx]Global!$A$35:$A$36</c:f>
              <c:strCache>
                <c:ptCount val="2"/>
                <c:pt idx="0">
                  <c:v>Si </c:v>
                </c:pt>
                <c:pt idx="1">
                  <c:v>No                                                </c:v>
                </c:pt>
              </c:strCache>
            </c:strRef>
          </c:cat>
          <c:val>
            <c:numRef>
              <c:f>[Tabulación.xlsx]Global!$B$35:$B$36</c:f>
              <c:numCache>
                <c:formatCode>General</c:formatCode>
                <c:ptCount val="2"/>
                <c:pt idx="0">
                  <c:v>610</c:v>
                </c:pt>
                <c:pt idx="1">
                  <c:v>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27-4D6F-8516-607AEA856F14}"/>
            </c:ext>
          </c:extLst>
        </c:ser>
        <c:ser>
          <c:idx val="0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27-4D6F-8516-607AEA856F1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327-4D6F-8516-607AEA856F14}"/>
              </c:ext>
            </c:extLst>
          </c:dPt>
          <c:dLbls>
            <c:dLbl>
              <c:idx val="0"/>
              <c:layout>
                <c:manualLayout>
                  <c:x val="1.54322452448389E-2"/>
                  <c:y val="-0.41372675928597902"/>
                </c:manualLayout>
              </c:layout>
              <c:tx>
                <c:rich>
                  <a:bodyPr/>
                  <a:lstStyle/>
                  <a:p>
                    <a:fld id="{FB128E12-5602-4B0C-AFB5-41507911A2B4}" type="CATEGORYNAME">
                      <a:rPr lang="en-US"/>
                      <a:pPr/>
                      <a:t>[NOMBRE DE CATEGORÍA]</a:t>
                    </a:fld>
                    <a:endParaRPr lang="en-US"/>
                  </a:p>
                  <a:p>
                    <a:fld id="{5735C056-200C-4938-9D96-600B2BB9ED04}" type="PERCENTAGE">
                      <a:rPr lang="en-US"/>
                      <a:pPr/>
                      <a:t>[PORCENTAJE]</a:t>
                    </a:fld>
                    <a:endParaRPr lang="es-DO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327-4D6F-8516-607AEA856F14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327-4D6F-8516-607AEA856F1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[Tabulación.xlsx]Global!$A$35:$A$36</c:f>
              <c:strCache>
                <c:ptCount val="2"/>
                <c:pt idx="0">
                  <c:v>Si </c:v>
                </c:pt>
                <c:pt idx="1">
                  <c:v>No                                                </c:v>
                </c:pt>
              </c:strCache>
            </c:strRef>
          </c:cat>
          <c:val>
            <c:numRef>
              <c:f>[Tabulación.xlsx]Global!$B$35:$B$36</c:f>
              <c:numCache>
                <c:formatCode>General</c:formatCode>
                <c:ptCount val="2"/>
                <c:pt idx="0">
                  <c:v>610</c:v>
                </c:pt>
                <c:pt idx="1">
                  <c:v>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327-4D6F-8516-607AEA856F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6485594950686"/>
          <c:y val="0.89843295444797588"/>
          <c:w val="0.54628388113527582"/>
          <c:h val="5.11257679590879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es-D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856248513453654E-2"/>
          <c:y val="5.3968397223592063E-2"/>
          <c:w val="0.97228750297309274"/>
          <c:h val="0.830897967747702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[Tabulación.xlsx]Global!$A$39</c:f>
              <c:strCache>
                <c:ptCount val="1"/>
                <c:pt idx="0">
                  <c:v>Ropas y calzados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715914764037693E-2"/>
                  <c:y val="-1.97202404394197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0BF-4992-841E-65F94824DB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[Tabulación.xlsx]Global!$B$39</c:f>
              <c:numCache>
                <c:formatCode>General</c:formatCode>
                <c:ptCount val="1"/>
                <c:pt idx="0">
                  <c:v>216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CB-4301-B48F-7425C12DF62E}"/>
            </c:ext>
          </c:extLst>
        </c:ser>
        <c:ser>
          <c:idx val="1"/>
          <c:order val="1"/>
          <c:tx>
            <c:strRef>
              <c:f>[Tabulación.xlsx]Global!$A$40</c:f>
              <c:strCache>
                <c:ptCount val="1"/>
                <c:pt idx="0">
                  <c:v>Relojes y accesorios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590247649693594E-2"/>
                  <c:y val="-1.972024043941975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0BF-4992-841E-65F94824DB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[Tabulación.xlsx]Global!$B$40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CB-4301-B48F-7425C12DF62E}"/>
            </c:ext>
          </c:extLst>
        </c:ser>
        <c:ser>
          <c:idx val="2"/>
          <c:order val="2"/>
          <c:tx>
            <c:strRef>
              <c:f>[Tabulación.xlsx]Global!$A$41</c:f>
              <c:strCache>
                <c:ptCount val="1"/>
                <c:pt idx="0">
                  <c:v> Bizcocho y comida en casa          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590247649693549E-2"/>
                  <c:y val="-2.2185270494347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0BF-4992-841E-65F94824DB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[Tabulación.xlsx]Global!$B$41</c:f>
              <c:numCache>
                <c:formatCode>General</c:formatCode>
                <c:ptCount val="1"/>
                <c:pt idx="0">
                  <c:v>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CB-4301-B48F-7425C12DF62E}"/>
            </c:ext>
          </c:extLst>
        </c:ser>
        <c:ser>
          <c:idx val="3"/>
          <c:order val="3"/>
          <c:tx>
            <c:strRef>
              <c:f>[Tabulación.xlsx]Global!$A$42</c:f>
              <c:strCache>
                <c:ptCount val="1"/>
                <c:pt idx="0">
                  <c:v> Restaurantes  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934497985451652E-2"/>
                  <c:y val="-2.2185270494347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0BF-4992-841E-65F94824DB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[Tabulación.xlsx]Global!$B$42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4CB-4301-B48F-7425C12DF62E}"/>
            </c:ext>
          </c:extLst>
        </c:ser>
        <c:ser>
          <c:idx val="4"/>
          <c:order val="4"/>
          <c:tx>
            <c:strRef>
              <c:f>[Tabulación.xlsx]Global!$A$43</c:f>
              <c:strCache>
                <c:ptCount val="1"/>
                <c:pt idx="0">
                  <c:v>Vacaciones en hoteles 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97331542623602E-2"/>
                  <c:y val="-1.97202404394197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0BF-4992-841E-65F94824DB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[Tabulación.xlsx]Global!$B$43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4CB-4301-B48F-7425C12DF62E}"/>
            </c:ext>
          </c:extLst>
        </c:ser>
        <c:ser>
          <c:idx val="5"/>
          <c:order val="5"/>
          <c:tx>
            <c:strRef>
              <c:f>[Tabulación.xlsx]Global!$A$44</c:f>
              <c:strCache>
                <c:ptCount val="1"/>
                <c:pt idx="0">
                  <c:v>Viajes 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934497985451652E-2"/>
                  <c:y val="-1.972024043941975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0BF-4992-841E-65F94824DB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[Tabulación.xlsx]Global!$B$44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4CB-4301-B48F-7425C12DF62E}"/>
            </c:ext>
          </c:extLst>
        </c:ser>
        <c:ser>
          <c:idx val="6"/>
          <c:order val="6"/>
          <c:tx>
            <c:strRef>
              <c:f>[Tabulación.xlsx]Global!$A$45</c:f>
              <c:strCache>
                <c:ptCount val="1"/>
                <c:pt idx="0">
                  <c:v>Dinero en efectivo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185832214139717E-2"/>
                  <c:y val="-2.13985959421723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0BF-4992-841E-65F94824DB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[Tabulación.xlsx]Global!$B$45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4CB-4301-B48F-7425C12DF62E}"/>
            </c:ext>
          </c:extLst>
        </c:ser>
        <c:ser>
          <c:idx val="7"/>
          <c:order val="7"/>
          <c:tx>
            <c:strRef>
              <c:f>[Tabulación.xlsx]Global!$A$46</c:f>
              <c:strCache>
                <c:ptCount val="1"/>
                <c:pt idx="0">
                  <c:v>Otros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590247649693504E-2"/>
                  <c:y val="-1.882855948884214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0BF-4992-841E-65F94824DB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[Tabulación.xlsx]Global!$B$46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4CB-4301-B48F-7425C12DF6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3151216"/>
        <c:axId val="313146904"/>
        <c:axId val="0"/>
      </c:bar3DChart>
      <c:catAx>
        <c:axId val="313151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3146904"/>
        <c:crosses val="autoZero"/>
        <c:auto val="1"/>
        <c:lblAlgn val="ctr"/>
        <c:lblOffset val="100"/>
        <c:noMultiLvlLbl val="0"/>
      </c:catAx>
      <c:valAx>
        <c:axId val="313146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315121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7.5884439546230309E-2"/>
          <c:y val="0.87076371483523007"/>
          <c:w val="0.84823102495610458"/>
          <c:h val="9.71908944507126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40-40C1-9D24-7362AC5B030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40-40C1-9D24-7362AC5B030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40-40C1-9D24-7362AC5B030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940-40C1-9D24-7362AC5B030A}"/>
              </c:ext>
            </c:extLst>
          </c:dPt>
          <c:dLbls>
            <c:dLbl>
              <c:idx val="0"/>
              <c:layout>
                <c:manualLayout>
                  <c:x val="-0.17939412216466702"/>
                  <c:y val="1.58342899055885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40-40C1-9D24-7362AC5B030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2457096929709586E-2"/>
                  <c:y val="-0.1284867217601439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40-40C1-9D24-7362AC5B030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02102056197933"/>
                  <c:y val="-6.78940664553945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40-40C1-9D24-7362AC5B030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1557873753509403"/>
                  <c:y val="0.146760112017471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940-40C1-9D24-7362AC5B030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[Tabulación.xlsx]Global!$A$49:$A$52</c:f>
              <c:strCache>
                <c:ptCount val="4"/>
                <c:pt idx="0">
                  <c:v>Tienda por departamentos   </c:v>
                </c:pt>
                <c:pt idx="1">
                  <c:v>Internet  </c:v>
                </c:pt>
                <c:pt idx="2">
                  <c:v>Agencias   </c:v>
                </c:pt>
                <c:pt idx="3">
                  <c:v>Otros </c:v>
                </c:pt>
              </c:strCache>
            </c:strRef>
          </c:cat>
          <c:val>
            <c:numRef>
              <c:f>[Tabulación.xlsx]Global!$B$49:$B$52</c:f>
              <c:numCache>
                <c:formatCode>General</c:formatCode>
                <c:ptCount val="4"/>
                <c:pt idx="0">
                  <c:v>325</c:v>
                </c:pt>
                <c:pt idx="1">
                  <c:v>83</c:v>
                </c:pt>
                <c:pt idx="2">
                  <c:v>101</c:v>
                </c:pt>
                <c:pt idx="3">
                  <c:v>153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940-40C1-9D24-7362AC5B03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83146177019153"/>
          <c:y val="0.89859768237193127"/>
          <c:w val="0.76531458988782486"/>
          <c:h val="6.53111714479654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9242503517417"/>
          <c:y val="8.722701164623374E-2"/>
          <c:w val="0.40905236878897527"/>
          <c:h val="0.6941185884396824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BBA-47AF-BF47-0B08BA03C5C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BBA-47AF-BF47-0B08BA03C5C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BBA-47AF-BF47-0B08BA03C5C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BBA-47AF-BF47-0B08BA03C5C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BBA-47AF-BF47-0B08BA03C5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[Tabulación.xlsx]Global!$A$55:$A$59</c:f>
              <c:strCache>
                <c:ptCount val="5"/>
                <c:pt idx="0">
                  <c:v>Con 1 mes de anticipación </c:v>
                </c:pt>
                <c:pt idx="1">
                  <c:v>Con una semana o más días   </c:v>
                </c:pt>
                <c:pt idx="2">
                  <c:v>Con 2 a 7 días      </c:v>
                </c:pt>
                <c:pt idx="3">
                  <c:v>El mismo o un día antes  </c:v>
                </c:pt>
                <c:pt idx="4">
                  <c:v>No sabe     </c:v>
                </c:pt>
              </c:strCache>
            </c:strRef>
          </c:cat>
          <c:val>
            <c:numRef>
              <c:f>[Tabulación.xlsx]Global!$B$55:$B$59</c:f>
              <c:numCache>
                <c:formatCode>General</c:formatCode>
                <c:ptCount val="5"/>
                <c:pt idx="0">
                  <c:v>45</c:v>
                </c:pt>
                <c:pt idx="1">
                  <c:v>38</c:v>
                </c:pt>
                <c:pt idx="2">
                  <c:v>82</c:v>
                </c:pt>
                <c:pt idx="3">
                  <c:v>332</c:v>
                </c:pt>
                <c:pt idx="4">
                  <c:v>168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BBA-47AF-BF47-0B08BA03C5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601912766070528E-2"/>
          <c:y val="0.74922157462157679"/>
          <c:w val="0.86607156891878645"/>
          <c:h val="0.250778425378423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89479714691426"/>
          <c:y val="0.14011937259605897"/>
          <c:w val="0.50973492490605188"/>
          <c:h val="0.7473176971969126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EB9-4F9F-940B-19FE79C536B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B9-4F9F-940B-19FE79C536B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EB9-4F9F-940B-19FE79C536B2}"/>
              </c:ext>
            </c:extLst>
          </c:dPt>
          <c:dLbls>
            <c:dLbl>
              <c:idx val="0"/>
              <c:layout>
                <c:manualLayout>
                  <c:x val="-0.13928808328359013"/>
                  <c:y val="6.74617021520015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EB9-4F9F-940B-19FE79C536B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727392094164094E-2"/>
                  <c:y val="-0.1839799888897787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EB9-4F9F-940B-19FE79C536B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759307279659565"/>
                  <c:y val="0.1253462410206148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EB9-4F9F-940B-19FE79C536B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[Tabulación.xlsx]Global!$A$62:$A$64</c:f>
              <c:strCache>
                <c:ptCount val="3"/>
                <c:pt idx="0">
                  <c:v>Ofertas publicadas en los medios    </c:v>
                </c:pt>
                <c:pt idx="1">
                  <c:v>Promociones    </c:v>
                </c:pt>
                <c:pt idx="2">
                  <c:v>Descuentos </c:v>
                </c:pt>
              </c:strCache>
            </c:strRef>
          </c:cat>
          <c:val>
            <c:numRef>
              <c:f>[Tabulación.xlsx]Global!$B$62:$B$64</c:f>
              <c:numCache>
                <c:formatCode>General</c:formatCode>
                <c:ptCount val="3"/>
                <c:pt idx="0">
                  <c:v>282</c:v>
                </c:pt>
                <c:pt idx="1">
                  <c:v>194</c:v>
                </c:pt>
                <c:pt idx="2">
                  <c:v>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EB9-4F9F-940B-19FE79C536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9FB0B-B21B-4D73-82E1-485068B4EEA5}" type="datetimeFigureOut">
              <a:rPr lang="es-DO" smtClean="0"/>
              <a:t>13/2/17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78EE6-BC0C-4FB5-A82A-9905C715DC9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9194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B6A-E964-4A8A-9DAA-3B2B48D965BE}" type="datetimeFigureOut">
              <a:rPr lang="es-DO" smtClean="0"/>
              <a:t>13/2/17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B6B-A4E5-4030-B5F1-C65231CFA1A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7387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B6A-E964-4A8A-9DAA-3B2B48D965BE}" type="datetimeFigureOut">
              <a:rPr lang="es-DO" smtClean="0"/>
              <a:t>13/2/17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B6B-A4E5-4030-B5F1-C65231CFA1A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058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B6A-E964-4A8A-9DAA-3B2B48D965BE}" type="datetimeFigureOut">
              <a:rPr lang="es-DO" smtClean="0"/>
              <a:t>13/2/17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B6B-A4E5-4030-B5F1-C65231CFA1A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7951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B6A-E964-4A8A-9DAA-3B2B48D965BE}" type="datetimeFigureOut">
              <a:rPr lang="es-DO" smtClean="0"/>
              <a:t>13/2/17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B6B-A4E5-4030-B5F1-C65231CFA1A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0592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B6A-E964-4A8A-9DAA-3B2B48D965BE}" type="datetimeFigureOut">
              <a:rPr lang="es-DO" smtClean="0"/>
              <a:t>13/2/17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B6B-A4E5-4030-B5F1-C65231CFA1A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7562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B6A-E964-4A8A-9DAA-3B2B48D965BE}" type="datetimeFigureOut">
              <a:rPr lang="es-DO" smtClean="0"/>
              <a:t>13/2/17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B6B-A4E5-4030-B5F1-C65231CFA1A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041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B6A-E964-4A8A-9DAA-3B2B48D965BE}" type="datetimeFigureOut">
              <a:rPr lang="es-DO" smtClean="0"/>
              <a:t>13/2/17</a:t>
            </a:fld>
            <a:endParaRPr lang="es-D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B6B-A4E5-4030-B5F1-C65231CFA1A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4466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B6A-E964-4A8A-9DAA-3B2B48D965BE}" type="datetimeFigureOut">
              <a:rPr lang="es-DO" smtClean="0"/>
              <a:t>13/2/17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B6B-A4E5-4030-B5F1-C65231CFA1A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7422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B6A-E964-4A8A-9DAA-3B2B48D965BE}" type="datetimeFigureOut">
              <a:rPr lang="es-DO" smtClean="0"/>
              <a:t>13/2/17</a:t>
            </a:fld>
            <a:endParaRPr lang="es-D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B6B-A4E5-4030-B5F1-C65231CFA1A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6334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B6A-E964-4A8A-9DAA-3B2B48D965BE}" type="datetimeFigureOut">
              <a:rPr lang="es-DO" smtClean="0"/>
              <a:t>13/2/17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B6B-A4E5-4030-B5F1-C65231CFA1A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96821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B6A-E964-4A8A-9DAA-3B2B48D965BE}" type="datetimeFigureOut">
              <a:rPr lang="es-DO" smtClean="0"/>
              <a:t>13/2/17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B6B-A4E5-4030-B5F1-C65231CFA1A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1193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CB6A-E964-4A8A-9DAA-3B2B48D965BE}" type="datetimeFigureOut">
              <a:rPr lang="es-DO" smtClean="0"/>
              <a:t>13/2/17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FCB6B-A4E5-4030-B5F1-C65231CFA1A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9699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Resultado de imagen para hearts 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60"/>
          <a:stretch/>
        </p:blipFill>
        <p:spPr bwMode="auto">
          <a:xfrm>
            <a:off x="3886767" y="2435254"/>
            <a:ext cx="4113664" cy="220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012" y="3859893"/>
            <a:ext cx="2700395" cy="270039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194" y="1328053"/>
            <a:ext cx="10343463" cy="1537241"/>
          </a:xfrm>
        </p:spPr>
        <p:txBody>
          <a:bodyPr>
            <a:noAutofit/>
          </a:bodyPr>
          <a:lstStyle/>
          <a:p>
            <a:pPr algn="ctr"/>
            <a:r>
              <a:rPr lang="es-ES_tradnl" sz="5400" b="1" dirty="0">
                <a:latin typeface="Sylfaen" panose="010A0502050306030303" pitchFamily="18" charset="0"/>
              </a:rPr>
              <a:t>SONDEO CELEBRACIÓN</a:t>
            </a:r>
            <a:br>
              <a:rPr lang="es-ES_tradnl" sz="5400" b="1" dirty="0">
                <a:latin typeface="Sylfaen" panose="010A0502050306030303" pitchFamily="18" charset="0"/>
              </a:rPr>
            </a:br>
            <a:r>
              <a:rPr lang="es-ES_tradnl" sz="5400" b="1" dirty="0">
                <a:latin typeface="Sylfaen" panose="010A0502050306030303" pitchFamily="18" charset="0"/>
              </a:rPr>
              <a:t> SAN VALENTIN</a:t>
            </a:r>
            <a:endParaRPr lang="es-DO" sz="5400" b="1" dirty="0">
              <a:latin typeface="Sylfaen" panose="010A0502050306030303" pitchFamily="18" charset="0"/>
            </a:endParaRPr>
          </a:p>
        </p:txBody>
      </p:sp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6261584"/>
            <a:ext cx="12192000" cy="298704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53352"/>
            <a:ext cx="1187303" cy="118730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95" y="2686151"/>
            <a:ext cx="3060405" cy="381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336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9" name="Rectángulo 18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368016" y="1268968"/>
            <a:ext cx="5151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6. ¿Qué acostumbra a regalar?</a:t>
            </a:r>
          </a:p>
        </p:txBody>
      </p:sp>
      <p:graphicFrame>
        <p:nvGraphicFramePr>
          <p:cNvPr id="9" name="Gráfico 8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390536"/>
              </p:ext>
            </p:extLst>
          </p:nvPr>
        </p:nvGraphicFramePr>
        <p:xfrm>
          <a:off x="732630" y="1110509"/>
          <a:ext cx="10421939" cy="5152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3781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9" name="Rectángulo 18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E31EFDB4-D2AF-4D04-B3B9-FE2FDF352E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354267"/>
              </p:ext>
            </p:extLst>
          </p:nvPr>
        </p:nvGraphicFramePr>
        <p:xfrm>
          <a:off x="-688327" y="1485016"/>
          <a:ext cx="7586083" cy="4926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529131" y="1300350"/>
            <a:ext cx="5151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7. ¿Dónde ha comprado los regalos u obsequios?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F7D10C41-71BD-4001-8B11-621F09DAD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15993"/>
              </p:ext>
            </p:extLst>
          </p:nvPr>
        </p:nvGraphicFramePr>
        <p:xfrm>
          <a:off x="5489698" y="1535726"/>
          <a:ext cx="8015826" cy="472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6537251" y="1300350"/>
            <a:ext cx="5151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8. ¿Con cuantos días de anticipación compra usted los regalos u obsequios para festejar este día?</a:t>
            </a:r>
          </a:p>
        </p:txBody>
      </p:sp>
    </p:spTree>
    <p:extLst>
      <p:ext uri="{BB962C8B-B14F-4D97-AF65-F5344CB8AC3E}">
        <p14:creationId xmlns:p14="http://schemas.microsoft.com/office/powerpoint/2010/main" val="2278065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9" name="Rectángulo 18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1DEA70D7-A572-4D61-848A-CAC1A438B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003262"/>
              </p:ext>
            </p:extLst>
          </p:nvPr>
        </p:nvGraphicFramePr>
        <p:xfrm>
          <a:off x="-388129" y="1347210"/>
          <a:ext cx="7206373" cy="4915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639474" y="1347210"/>
            <a:ext cx="5151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9. Al momento de planear la compra de regalos ¿Qué toma en cuenta?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A8402853-304C-469C-9421-82D21DA5B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721938"/>
              </p:ext>
            </p:extLst>
          </p:nvPr>
        </p:nvGraphicFramePr>
        <p:xfrm>
          <a:off x="5245585" y="1670375"/>
          <a:ext cx="7734495" cy="4713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6377551" y="1341065"/>
            <a:ext cx="5151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10. ¿Cómo acostumbra a cubrir estos gastos?</a:t>
            </a:r>
          </a:p>
        </p:txBody>
      </p:sp>
    </p:spTree>
    <p:extLst>
      <p:ext uri="{BB962C8B-B14F-4D97-AF65-F5344CB8AC3E}">
        <p14:creationId xmlns:p14="http://schemas.microsoft.com/office/powerpoint/2010/main" val="2023124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9" name="Rectángulo 18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30707B5F-5653-47D9-A43C-53B0E7B47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956354"/>
              </p:ext>
            </p:extLst>
          </p:nvPr>
        </p:nvGraphicFramePr>
        <p:xfrm>
          <a:off x="1655232" y="1638299"/>
          <a:ext cx="8576733" cy="4789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2747494" y="1315134"/>
            <a:ext cx="6392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11. ¿En años anteriores ha enfrentado alguna situación al realizar el festejo o regalos para la celebración de San Valentín?</a:t>
            </a:r>
          </a:p>
        </p:txBody>
      </p:sp>
    </p:spTree>
    <p:extLst>
      <p:ext uri="{BB962C8B-B14F-4D97-AF65-F5344CB8AC3E}">
        <p14:creationId xmlns:p14="http://schemas.microsoft.com/office/powerpoint/2010/main" val="3076220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9" name="Rectángulo 18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2ABB7EAF-B52C-4CC1-9333-1BA4A953B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163084"/>
              </p:ext>
            </p:extLst>
          </p:nvPr>
        </p:nvGraphicFramePr>
        <p:xfrm>
          <a:off x="2063070" y="1376630"/>
          <a:ext cx="8065859" cy="5481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2747492" y="1409399"/>
            <a:ext cx="6392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12. Este año, ¿piensa festejar o celebrar el 14 de febrero?</a:t>
            </a:r>
          </a:p>
        </p:txBody>
      </p:sp>
    </p:spTree>
    <p:extLst>
      <p:ext uri="{BB962C8B-B14F-4D97-AF65-F5344CB8AC3E}">
        <p14:creationId xmlns:p14="http://schemas.microsoft.com/office/powerpoint/2010/main" val="2593633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9" name="Rectángulo 18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5E2C2C5A-132F-446C-9EC8-A0210EB25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642009"/>
              </p:ext>
            </p:extLst>
          </p:nvPr>
        </p:nvGraphicFramePr>
        <p:xfrm>
          <a:off x="675862" y="285750"/>
          <a:ext cx="10813774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882789" y="1598061"/>
            <a:ext cx="812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13. ¿Cómo piensa festejar o celebrar el 14 de febrero?</a:t>
            </a:r>
          </a:p>
        </p:txBody>
      </p:sp>
    </p:spTree>
    <p:extLst>
      <p:ext uri="{BB962C8B-B14F-4D97-AF65-F5344CB8AC3E}">
        <p14:creationId xmlns:p14="http://schemas.microsoft.com/office/powerpoint/2010/main" val="1078530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9" name="Rectángulo 18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58D61DBD-49BC-4088-800A-18A952D0E2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240784"/>
              </p:ext>
            </p:extLst>
          </p:nvPr>
        </p:nvGraphicFramePr>
        <p:xfrm>
          <a:off x="-304801" y="1669681"/>
          <a:ext cx="6248401" cy="4592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C4E9F268-0308-41CD-95D4-82D7A3DE9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090766"/>
              </p:ext>
            </p:extLst>
          </p:nvPr>
        </p:nvGraphicFramePr>
        <p:xfrm>
          <a:off x="6096000" y="1669681"/>
          <a:ext cx="6699477" cy="4846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143515" y="1300349"/>
            <a:ext cx="564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14. ¿A cuántas personas obsequiará en este día?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6624207" y="1336159"/>
            <a:ext cx="564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15. ¿Cuál es su presupuesto para este día?</a:t>
            </a:r>
          </a:p>
        </p:txBody>
      </p:sp>
    </p:spTree>
    <p:extLst>
      <p:ext uri="{BB962C8B-B14F-4D97-AF65-F5344CB8AC3E}">
        <p14:creationId xmlns:p14="http://schemas.microsoft.com/office/powerpoint/2010/main" val="2811789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9" name="Rectángulo 18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66626E6C-363C-4EA8-8444-F7351EC70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60419"/>
              </p:ext>
            </p:extLst>
          </p:nvPr>
        </p:nvGraphicFramePr>
        <p:xfrm>
          <a:off x="-362375" y="1668780"/>
          <a:ext cx="6214535" cy="4444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-30919" y="1300349"/>
            <a:ext cx="5643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16. Comparado con años anteriores, ¿Cómo considera que será su gasto este año?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B5FA5181-5738-4363-A272-7420E3B09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083874"/>
              </p:ext>
            </p:extLst>
          </p:nvPr>
        </p:nvGraphicFramePr>
        <p:xfrm>
          <a:off x="5738626" y="1510000"/>
          <a:ext cx="7251999" cy="4975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6275056" y="1291843"/>
            <a:ext cx="5643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17. Para usted, ¿qué tan importante es festejar o celebrar este día?</a:t>
            </a:r>
          </a:p>
        </p:txBody>
      </p:sp>
    </p:spTree>
    <p:extLst>
      <p:ext uri="{BB962C8B-B14F-4D97-AF65-F5344CB8AC3E}">
        <p14:creationId xmlns:p14="http://schemas.microsoft.com/office/powerpoint/2010/main" val="4101332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2" name="CuadroTexto 1"/>
          <p:cNvSpPr txBox="1"/>
          <p:nvPr/>
        </p:nvSpPr>
        <p:spPr>
          <a:xfrm>
            <a:off x="2411818" y="2565737"/>
            <a:ext cx="7368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6000" b="1" dirty="0">
                <a:latin typeface="Sylfaen" panose="010A0502050306030303" pitchFamily="18" charset="0"/>
              </a:rPr>
              <a:t>DATOS GENERALES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7" name="Rectángulo 16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239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9" name="Rectángulo 18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D9069D4B-AC14-432C-88F9-52DF9D7EA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567421"/>
              </p:ext>
            </p:extLst>
          </p:nvPr>
        </p:nvGraphicFramePr>
        <p:xfrm>
          <a:off x="2329602" y="1382498"/>
          <a:ext cx="7227993" cy="5177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3122067" y="1382014"/>
            <a:ext cx="564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Sexo</a:t>
            </a:r>
          </a:p>
        </p:txBody>
      </p:sp>
    </p:spTree>
    <p:extLst>
      <p:ext uri="{BB962C8B-B14F-4D97-AF65-F5344CB8AC3E}">
        <p14:creationId xmlns:p14="http://schemas.microsoft.com/office/powerpoint/2010/main" val="172987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43492"/>
            <a:ext cx="10515600" cy="2466216"/>
          </a:xfrm>
        </p:spPr>
        <p:txBody>
          <a:bodyPr>
            <a:noAutofit/>
          </a:bodyPr>
          <a:lstStyle/>
          <a:p>
            <a:pPr algn="ctr"/>
            <a:r>
              <a:rPr lang="es-DO" sz="5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DEPARTAMENTO DE ESTUDIOS</a:t>
            </a:r>
            <a:br>
              <a:rPr lang="es-DO" sz="5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DO" sz="5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br>
              <a:rPr lang="es-DO" sz="5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DO" sz="5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INTELIGENCIA DE MERCADO</a:t>
            </a:r>
            <a:endParaRPr lang="es-DO" sz="5400" b="1" dirty="0">
              <a:latin typeface="Sylfaen" panose="010A0502050306030303" pitchFamily="18" charset="0"/>
            </a:endParaRPr>
          </a:p>
        </p:txBody>
      </p:sp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9" name="Rectángulo 8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61584"/>
            <a:ext cx="12192000" cy="298704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558477"/>
            <a:ext cx="1187303" cy="118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58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9" name="Rectángulo 18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EFD252D0-5EB3-4B05-9547-1445120EAA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49121"/>
              </p:ext>
            </p:extLst>
          </p:nvPr>
        </p:nvGraphicFramePr>
        <p:xfrm>
          <a:off x="1615015" y="124932"/>
          <a:ext cx="8657167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3122067" y="1382014"/>
            <a:ext cx="564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Nivel de Ingresos</a:t>
            </a:r>
          </a:p>
        </p:txBody>
      </p:sp>
    </p:spTree>
    <p:extLst>
      <p:ext uri="{BB962C8B-B14F-4D97-AF65-F5344CB8AC3E}">
        <p14:creationId xmlns:p14="http://schemas.microsoft.com/office/powerpoint/2010/main" val="306813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497330"/>
            <a:ext cx="10515600" cy="800102"/>
          </a:xfrm>
        </p:spPr>
        <p:txBody>
          <a:bodyPr>
            <a:noAutofit/>
          </a:bodyPr>
          <a:lstStyle/>
          <a:p>
            <a:pPr algn="ctr"/>
            <a:r>
              <a:rPr lang="es-DO" sz="5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METODOLOGÍA</a:t>
            </a:r>
            <a:endParaRPr lang="es-DO" sz="5400" b="1" dirty="0">
              <a:latin typeface="Sylfaen" panose="010A0502050306030303" pitchFamily="18" charset="0"/>
            </a:endParaRPr>
          </a:p>
        </p:txBody>
      </p:sp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9" name="Marcador de texto 2"/>
          <p:cNvSpPr>
            <a:spLocks noGrp="1"/>
          </p:cNvSpPr>
          <p:nvPr>
            <p:ph idx="1"/>
          </p:nvPr>
        </p:nvSpPr>
        <p:spPr>
          <a:xfrm>
            <a:off x="116958" y="2411730"/>
            <a:ext cx="11993526" cy="3849854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</a:pPr>
            <a:r>
              <a:rPr lang="es-DO" sz="2600" b="1" dirty="0">
                <a:solidFill>
                  <a:prstClr val="black"/>
                </a:solidFill>
                <a:latin typeface="Sylfaen" panose="010A0502050306030303" pitchFamily="18" charset="0"/>
              </a:rPr>
              <a:t>Objetivo: </a:t>
            </a:r>
            <a:r>
              <a:rPr lang="es-DO" sz="2600" dirty="0">
                <a:latin typeface="Sylfaen" panose="010A0502050306030303" pitchFamily="18" charset="0"/>
              </a:rPr>
              <a:t>Conocer el hábito de consumo y gastos en que incurre la población por motivo de la celebración del 14 de febrero (Día de San Valentín</a:t>
            </a:r>
            <a:r>
              <a:rPr lang="es-DO" sz="2600" dirty="0" smtClean="0">
                <a:latin typeface="Sylfaen" panose="010A0502050306030303" pitchFamily="18" charset="0"/>
              </a:rPr>
              <a:t>), </a:t>
            </a:r>
            <a:r>
              <a:rPr lang="es-DO" sz="2600" dirty="0">
                <a:latin typeface="Sylfaen" panose="010A0502050306030303" pitchFamily="18" charset="0"/>
              </a:rPr>
              <a:t>con la finalidad de realizar las acciones correspondientes para proteger los intereses económicos del consumidor.</a:t>
            </a:r>
          </a:p>
          <a:p>
            <a:pPr algn="just">
              <a:buClr>
                <a:schemeClr val="tx1"/>
              </a:buClr>
            </a:pPr>
            <a:r>
              <a:rPr lang="es-DO" sz="2600" b="1" dirty="0">
                <a:solidFill>
                  <a:prstClr val="black"/>
                </a:solidFill>
                <a:latin typeface="Sylfaen" panose="010A0502050306030303" pitchFamily="18" charset="0"/>
              </a:rPr>
              <a:t>Población Objetivo: </a:t>
            </a:r>
            <a:r>
              <a:rPr lang="es-DO" sz="2600" dirty="0">
                <a:solidFill>
                  <a:prstClr val="black"/>
                </a:solidFill>
                <a:latin typeface="Sylfaen" panose="010A0502050306030303" pitchFamily="18" charset="0"/>
              </a:rPr>
              <a:t>Personas mayores de 18 años, con pretensiones de participar en el sondeo, residentes en las provincias.</a:t>
            </a:r>
          </a:p>
          <a:p>
            <a:pPr algn="just">
              <a:buClr>
                <a:schemeClr val="tx1"/>
              </a:buClr>
            </a:pPr>
            <a:r>
              <a:rPr lang="es-DO" sz="2600" b="1" dirty="0">
                <a:solidFill>
                  <a:prstClr val="black"/>
                </a:solidFill>
                <a:latin typeface="Sylfaen" panose="010A0502050306030303" pitchFamily="18" charset="0"/>
              </a:rPr>
              <a:t>Período de levantamiento: </a:t>
            </a:r>
            <a:r>
              <a:rPr lang="es-DO" sz="2600" dirty="0">
                <a:solidFill>
                  <a:prstClr val="black"/>
                </a:solidFill>
                <a:latin typeface="Sylfaen" panose="010A0502050306030303" pitchFamily="18" charset="0"/>
              </a:rPr>
              <a:t>Del 17 de enero al 03 de febrero del 2017.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  <a:buSzPct val="145000"/>
            </a:pPr>
            <a:r>
              <a:rPr lang="es-DO" sz="2600" b="1" dirty="0">
                <a:solidFill>
                  <a:prstClr val="black"/>
                </a:solidFill>
                <a:latin typeface="Sylfaen" panose="010A0502050306030303" pitchFamily="18" charset="0"/>
              </a:rPr>
              <a:t>Muestra: </a:t>
            </a:r>
            <a:r>
              <a:rPr lang="es-DO" sz="2600" dirty="0">
                <a:solidFill>
                  <a:prstClr val="black"/>
                </a:solidFill>
                <a:latin typeface="Sylfaen" panose="010A0502050306030303" pitchFamily="18" charset="0"/>
              </a:rPr>
              <a:t>Se aplicaron </a:t>
            </a:r>
            <a:r>
              <a:rPr lang="es-DO" b="1" u="sng" dirty="0"/>
              <a:t>868 </a:t>
            </a:r>
            <a:r>
              <a:rPr lang="es-DO" sz="2600" b="1" u="sng" dirty="0">
                <a:latin typeface="Sylfaen" panose="010A0502050306030303" pitchFamily="18" charset="0"/>
              </a:rPr>
              <a:t>cuestionarios</a:t>
            </a:r>
            <a:r>
              <a:rPr lang="es-DO" sz="2600" dirty="0">
                <a:solidFill>
                  <a:prstClr val="black"/>
                </a:solidFill>
                <a:latin typeface="Sylfaen" panose="010A0502050306030303" pitchFamily="18" charset="0"/>
              </a:rPr>
              <a:t>.</a:t>
            </a:r>
          </a:p>
          <a:p>
            <a:pPr marL="0" indent="0">
              <a:buNone/>
            </a:pPr>
            <a:endParaRPr lang="es-DO" dirty="0">
              <a:latin typeface="Book Antiqua" panose="0204060205030503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61584"/>
            <a:ext cx="12192000" cy="298704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8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268730"/>
            <a:ext cx="10515600" cy="1069219"/>
          </a:xfrm>
        </p:spPr>
        <p:txBody>
          <a:bodyPr>
            <a:noAutofit/>
          </a:bodyPr>
          <a:lstStyle/>
          <a:p>
            <a:pPr algn="ctr"/>
            <a:r>
              <a:rPr lang="es-DO" sz="5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PRINCIPALES RESULTADOS</a:t>
            </a:r>
            <a:endParaRPr lang="es-DO" sz="5400" b="1" dirty="0">
              <a:latin typeface="Sylfaen" panose="010A0502050306030303" pitchFamily="18" charset="0"/>
            </a:endParaRPr>
          </a:p>
        </p:txBody>
      </p:sp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61584"/>
            <a:ext cx="12192000" cy="298704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2" name="Marcador de texto 2"/>
          <p:cNvSpPr txBox="1">
            <a:spLocks/>
          </p:cNvSpPr>
          <p:nvPr/>
        </p:nvSpPr>
        <p:spPr>
          <a:xfrm>
            <a:off x="116958" y="2411730"/>
            <a:ext cx="11993526" cy="3849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latin typeface="Sylfaen" panose="010A0502050306030303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DO" dirty="0">
              <a:latin typeface="Book Antiqua" panose="0204060205030503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sp>
        <p:nvSpPr>
          <p:cNvPr id="9" name="Marcador de texto 2"/>
          <p:cNvSpPr>
            <a:spLocks noGrp="1"/>
          </p:cNvSpPr>
          <p:nvPr>
            <p:ph idx="1"/>
          </p:nvPr>
        </p:nvSpPr>
        <p:spPr>
          <a:xfrm>
            <a:off x="0" y="2283448"/>
            <a:ext cx="12192000" cy="4276840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chemeClr val="tx1"/>
              </a:buClr>
              <a:buBlip>
                <a:blip r:embed="rId4"/>
              </a:buBlip>
            </a:pPr>
            <a:r>
              <a:rPr lang="es-DO" sz="2600" dirty="0">
                <a:latin typeface="Sylfaen" panose="010A0502050306030303" pitchFamily="18" charset="0"/>
              </a:rPr>
              <a:t> El 80% de la población celebra el día de San Valentín, mientras que el restante 20% no lo hace.</a:t>
            </a:r>
          </a:p>
          <a:p>
            <a:pPr algn="just">
              <a:buClr>
                <a:schemeClr val="tx1"/>
              </a:buClr>
              <a:buBlip>
                <a:blip r:embed="rId4"/>
              </a:buBlip>
            </a:pPr>
            <a:r>
              <a:rPr lang="es-DO" sz="2600" dirty="0" smtClean="0">
                <a:latin typeface="Sylfaen" panose="010A0502050306030303" pitchFamily="18" charset="0"/>
              </a:rPr>
              <a:t> El </a:t>
            </a:r>
            <a:r>
              <a:rPr lang="es-DO" sz="2600" dirty="0">
                <a:latin typeface="Sylfaen" panose="010A0502050306030303" pitchFamily="18" charset="0"/>
              </a:rPr>
              <a:t>39% de estas personas </a:t>
            </a:r>
            <a:r>
              <a:rPr lang="es-DO" sz="2600" dirty="0" smtClean="0">
                <a:latin typeface="Sylfaen" panose="010A0502050306030303" pitchFamily="18" charset="0"/>
              </a:rPr>
              <a:t>celebran </a:t>
            </a:r>
            <a:r>
              <a:rPr lang="es-DO" sz="2600" dirty="0">
                <a:latin typeface="Sylfaen" panose="010A0502050306030303" pitchFamily="18" charset="0"/>
              </a:rPr>
              <a:t>del día del amor y la amistad como una tradición, un 28% por otras razones, otro 18% por compromiso y un 15% por gratitud.</a:t>
            </a:r>
          </a:p>
          <a:p>
            <a:pPr algn="just">
              <a:buClr>
                <a:schemeClr val="tx1"/>
              </a:buClr>
              <a:buBlip>
                <a:blip r:embed="rId4"/>
              </a:buBlip>
            </a:pPr>
            <a:r>
              <a:rPr lang="es-ES_tradnl" sz="2600" dirty="0" smtClean="0">
                <a:latin typeface="Sylfaen" panose="010A0502050306030303" pitchFamily="18" charset="0"/>
              </a:rPr>
              <a:t> Un </a:t>
            </a:r>
            <a:r>
              <a:rPr lang="es-ES_tradnl" sz="2600" dirty="0">
                <a:latin typeface="Sylfaen" panose="010A0502050306030303" pitchFamily="18" charset="0"/>
              </a:rPr>
              <a:t>46% y 33% de las personas lo celebran por estar comprometido o tener una pareja estable en el momento, respectivamente. Un 14% lo celebra junto a amistades y un 7% con otras personas.</a:t>
            </a:r>
          </a:p>
          <a:p>
            <a:pPr algn="just">
              <a:buClr>
                <a:schemeClr val="tx1"/>
              </a:buClr>
              <a:buBlip>
                <a:blip r:embed="rId4"/>
              </a:buBlip>
            </a:pPr>
            <a:r>
              <a:rPr lang="es-ES_tradnl" sz="2600" dirty="0">
                <a:latin typeface="Sylfaen" panose="010A0502050306030303" pitchFamily="18" charset="0"/>
              </a:rPr>
              <a:t> El 92% de los dominicanos que celebran este día hacen compras de un obsequio o regalo, mientras que el otro 8% no realiza estas compras.</a:t>
            </a:r>
          </a:p>
          <a:p>
            <a:pPr algn="just">
              <a:buClr>
                <a:schemeClr val="tx1"/>
              </a:buClr>
              <a:buBlip>
                <a:blip r:embed="rId4"/>
              </a:buBlip>
            </a:pPr>
            <a:r>
              <a:rPr lang="es-ES_tradnl" sz="2600" dirty="0" smtClean="0">
                <a:latin typeface="Sylfaen" panose="010A0502050306030303" pitchFamily="18" charset="0"/>
              </a:rPr>
              <a:t> Un 32</a:t>
            </a:r>
            <a:r>
              <a:rPr lang="es-ES_tradnl" sz="2600" dirty="0">
                <a:latin typeface="Sylfaen" panose="010A0502050306030303" pitchFamily="18" charset="0"/>
              </a:rPr>
              <a:t>% </a:t>
            </a:r>
            <a:r>
              <a:rPr lang="es-ES_tradnl" sz="2600" dirty="0" smtClean="0">
                <a:latin typeface="Sylfaen" panose="010A0502050306030303" pitchFamily="18" charset="0"/>
              </a:rPr>
              <a:t>se </a:t>
            </a:r>
            <a:r>
              <a:rPr lang="es-ES_tradnl" sz="2600" dirty="0">
                <a:latin typeface="Sylfaen" panose="010A0502050306030303" pitchFamily="18" charset="0"/>
              </a:rPr>
              <a:t>inclina a lo práctico y regala ropa o calzado, siguiéndole un 24% que compra relojes o accesorios. Otro 16% lo celebra con bizcocho o comida en casa, un 14% lo celebra con otras actividades, un 9% en restaurantes, 3% y 2% en hoteles y viajes, respectivamente, mientras que nadie regala efectivo.</a:t>
            </a:r>
            <a:endParaRPr lang="es-DO" sz="26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53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268730"/>
            <a:ext cx="10515600" cy="1069219"/>
          </a:xfrm>
        </p:spPr>
        <p:txBody>
          <a:bodyPr>
            <a:noAutofit/>
          </a:bodyPr>
          <a:lstStyle/>
          <a:p>
            <a:pPr algn="ctr"/>
            <a:r>
              <a:rPr lang="es-DO" sz="5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PRINCIPALES RESULTADOS</a:t>
            </a:r>
            <a:endParaRPr lang="es-DO" sz="5400" b="1" dirty="0">
              <a:latin typeface="Sylfaen" panose="010A0502050306030303" pitchFamily="18" charset="0"/>
            </a:endParaRPr>
          </a:p>
        </p:txBody>
      </p:sp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61584"/>
            <a:ext cx="12192000" cy="298704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2" name="Marcador de texto 2"/>
          <p:cNvSpPr txBox="1">
            <a:spLocks/>
          </p:cNvSpPr>
          <p:nvPr/>
        </p:nvSpPr>
        <p:spPr>
          <a:xfrm>
            <a:off x="116958" y="2411730"/>
            <a:ext cx="11993526" cy="3849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marL="0" indent="0" algn="just">
              <a:buClr>
                <a:srgbClr val="0070C0"/>
              </a:buClr>
              <a:buNone/>
            </a:pPr>
            <a:endParaRPr lang="es-DO" sz="1900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latin typeface="Sylfaen" panose="010A0502050306030303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DO" dirty="0">
              <a:latin typeface="Book Antiqua" panose="020406020503050303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sp>
        <p:nvSpPr>
          <p:cNvPr id="14" name="Marcador de texto 2"/>
          <p:cNvSpPr>
            <a:spLocks noGrp="1"/>
          </p:cNvSpPr>
          <p:nvPr>
            <p:ph idx="1"/>
          </p:nvPr>
        </p:nvSpPr>
        <p:spPr>
          <a:xfrm>
            <a:off x="0" y="2472813"/>
            <a:ext cx="12192000" cy="4072491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tx1"/>
              </a:buClr>
              <a:buBlip>
                <a:blip r:embed="rId4"/>
              </a:buBlip>
            </a:pPr>
            <a:r>
              <a:rPr lang="es-DO" sz="2600" dirty="0">
                <a:latin typeface="Sylfaen" panose="010A0502050306030303" pitchFamily="18" charset="0"/>
              </a:rPr>
              <a:t> </a:t>
            </a:r>
            <a:r>
              <a:rPr lang="es-DO" sz="2600" dirty="0" smtClean="0">
                <a:latin typeface="Sylfaen" panose="010A0502050306030303" pitchFamily="18" charset="0"/>
              </a:rPr>
              <a:t>Un </a:t>
            </a:r>
            <a:r>
              <a:rPr lang="es-DO" sz="2600" dirty="0">
                <a:latin typeface="Sylfaen" panose="010A0502050306030303" pitchFamily="18" charset="0"/>
              </a:rPr>
              <a:t>49% de </a:t>
            </a:r>
            <a:r>
              <a:rPr lang="es-DO" sz="2600" dirty="0" smtClean="0">
                <a:latin typeface="Sylfaen" panose="010A0502050306030303" pitchFamily="18" charset="0"/>
              </a:rPr>
              <a:t>personas visita </a:t>
            </a:r>
            <a:r>
              <a:rPr lang="es-DO" sz="2600" dirty="0">
                <a:latin typeface="Sylfaen" panose="010A0502050306030303" pitchFamily="18" charset="0"/>
              </a:rPr>
              <a:t>las tiendas por departamentos </a:t>
            </a:r>
            <a:r>
              <a:rPr lang="es-DO" sz="2600" dirty="0" smtClean="0">
                <a:latin typeface="Sylfaen" panose="010A0502050306030303" pitchFamily="18" charset="0"/>
              </a:rPr>
              <a:t>para </a:t>
            </a:r>
            <a:r>
              <a:rPr lang="es-DO" sz="2600" dirty="0">
                <a:latin typeface="Sylfaen" panose="010A0502050306030303" pitchFamily="18" charset="0"/>
              </a:rPr>
              <a:t>realizar </a:t>
            </a:r>
            <a:r>
              <a:rPr lang="es-DO" sz="2600" dirty="0" smtClean="0">
                <a:latin typeface="Sylfaen" panose="010A0502050306030303" pitchFamily="18" charset="0"/>
              </a:rPr>
              <a:t>comprar por motivo a esta festividad</a:t>
            </a:r>
            <a:r>
              <a:rPr lang="es-DO" sz="2600" dirty="0">
                <a:latin typeface="Sylfaen" panose="010A0502050306030303" pitchFamily="18" charset="0"/>
              </a:rPr>
              <a:t>, un 23% recurre a otras opciones, un 15% </a:t>
            </a:r>
            <a:r>
              <a:rPr lang="es-DO" sz="2600" dirty="0" smtClean="0">
                <a:latin typeface="Sylfaen" panose="010A0502050306030303" pitchFamily="18" charset="0"/>
              </a:rPr>
              <a:t>visita </a:t>
            </a:r>
            <a:r>
              <a:rPr lang="es-DO" sz="2600" dirty="0">
                <a:latin typeface="Sylfaen" panose="010A0502050306030303" pitchFamily="18" charset="0"/>
              </a:rPr>
              <a:t>agencias y el restante 13% realiza las compras de estos regalos por internet.</a:t>
            </a:r>
          </a:p>
          <a:p>
            <a:pPr algn="just">
              <a:buClr>
                <a:schemeClr val="tx1"/>
              </a:buClr>
              <a:buBlip>
                <a:blip r:embed="rId4"/>
              </a:buBlip>
            </a:pPr>
            <a:r>
              <a:rPr lang="es-DO" sz="2600" dirty="0" smtClean="0">
                <a:latin typeface="Sylfaen" panose="010A0502050306030303" pitchFamily="18" charset="0"/>
              </a:rPr>
              <a:t> Un </a:t>
            </a:r>
            <a:r>
              <a:rPr lang="es-DO" sz="2600" dirty="0">
                <a:latin typeface="Sylfaen" panose="010A0502050306030303" pitchFamily="18" charset="0"/>
              </a:rPr>
              <a:t>50% de las personas </a:t>
            </a:r>
            <a:r>
              <a:rPr lang="es-ES_tradnl" sz="2600" dirty="0">
                <a:latin typeface="Sylfaen" panose="010A0502050306030303" pitchFamily="18" charset="0"/>
              </a:rPr>
              <a:t>hacen </a:t>
            </a:r>
            <a:r>
              <a:rPr lang="es-ES_tradnl" sz="2600" dirty="0" smtClean="0">
                <a:latin typeface="Sylfaen" panose="010A0502050306030303" pitchFamily="18" charset="0"/>
              </a:rPr>
              <a:t>las compras de obsequios </a:t>
            </a:r>
            <a:r>
              <a:rPr lang="es-ES_tradnl" sz="2600" dirty="0">
                <a:latin typeface="Sylfaen" panose="010A0502050306030303" pitchFamily="18" charset="0"/>
              </a:rPr>
              <a:t>el mismo día o un día antes del 14 de </a:t>
            </a:r>
            <a:r>
              <a:rPr lang="es-ES_tradnl" sz="2600" dirty="0" smtClean="0">
                <a:latin typeface="Sylfaen" panose="010A0502050306030303" pitchFamily="18" charset="0"/>
              </a:rPr>
              <a:t>febrero, un </a:t>
            </a:r>
            <a:r>
              <a:rPr lang="es-ES_tradnl" sz="2600" dirty="0">
                <a:latin typeface="Sylfaen" panose="010A0502050306030303" pitchFamily="18" charset="0"/>
              </a:rPr>
              <a:t>25% no sabe en </a:t>
            </a:r>
            <a:r>
              <a:rPr lang="es-ES_tradnl" sz="2600" dirty="0" smtClean="0">
                <a:latin typeface="Sylfaen" panose="010A0502050306030303" pitchFamily="18" charset="0"/>
              </a:rPr>
              <a:t>que momento realizaría la compra, el </a:t>
            </a:r>
            <a:r>
              <a:rPr lang="es-ES_tradnl" sz="2600" dirty="0">
                <a:latin typeface="Sylfaen" panose="010A0502050306030303" pitchFamily="18" charset="0"/>
              </a:rPr>
              <a:t>12% </a:t>
            </a:r>
            <a:r>
              <a:rPr lang="es-ES_tradnl" sz="2600" dirty="0" smtClean="0">
                <a:latin typeface="Sylfaen" panose="010A0502050306030303" pitchFamily="18" charset="0"/>
              </a:rPr>
              <a:t>lo hace</a:t>
            </a:r>
            <a:r>
              <a:rPr lang="es-ES_tradnl" sz="2600" dirty="0" smtClean="0">
                <a:latin typeface="Sylfaen" panose="010A0502050306030303" pitchFamily="18" charset="0"/>
              </a:rPr>
              <a:t> </a:t>
            </a:r>
            <a:r>
              <a:rPr lang="es-ES_tradnl" sz="2600" dirty="0">
                <a:latin typeface="Sylfaen" panose="010A0502050306030303" pitchFamily="18" charset="0"/>
              </a:rPr>
              <a:t>de 2 días a una semana antes </a:t>
            </a:r>
            <a:r>
              <a:rPr lang="es-ES_tradnl" sz="2600" dirty="0" smtClean="0">
                <a:latin typeface="Sylfaen" panose="010A0502050306030303" pitchFamily="18" charset="0"/>
              </a:rPr>
              <a:t>de la fecha, otro 7% las </a:t>
            </a:r>
            <a:r>
              <a:rPr lang="es-ES_tradnl" sz="2600" dirty="0">
                <a:latin typeface="Sylfaen" panose="010A0502050306030303" pitchFamily="18" charset="0"/>
              </a:rPr>
              <a:t>realiza con un mes de </a:t>
            </a:r>
            <a:r>
              <a:rPr lang="es-ES_tradnl" sz="2600" dirty="0" smtClean="0">
                <a:latin typeface="Sylfaen" panose="010A0502050306030303" pitchFamily="18" charset="0"/>
              </a:rPr>
              <a:t>anticipación</a:t>
            </a:r>
            <a:r>
              <a:rPr lang="es-ES_tradnl" sz="2600" dirty="0">
                <a:latin typeface="Sylfaen" panose="010A0502050306030303" pitchFamily="18" charset="0"/>
              </a:rPr>
              <a:t> </a:t>
            </a:r>
            <a:r>
              <a:rPr lang="es-ES_tradnl" sz="2600" dirty="0" smtClean="0">
                <a:latin typeface="Sylfaen" panose="010A0502050306030303" pitchFamily="18" charset="0"/>
              </a:rPr>
              <a:t>y</a:t>
            </a:r>
            <a:r>
              <a:rPr lang="es-ES_tradnl" sz="2600" dirty="0" smtClean="0">
                <a:latin typeface="Sylfaen" panose="010A0502050306030303" pitchFamily="18" charset="0"/>
              </a:rPr>
              <a:t> </a:t>
            </a:r>
            <a:r>
              <a:rPr lang="es-ES_tradnl" sz="2600" dirty="0">
                <a:latin typeface="Sylfaen" panose="010A0502050306030303" pitchFamily="18" charset="0"/>
              </a:rPr>
              <a:t>el restante 6% más de una </a:t>
            </a:r>
            <a:r>
              <a:rPr lang="es-ES_tradnl" sz="2600" dirty="0" smtClean="0">
                <a:latin typeface="Sylfaen" panose="010A0502050306030303" pitchFamily="18" charset="0"/>
              </a:rPr>
              <a:t>semana antes de la festividad.</a:t>
            </a:r>
            <a:endParaRPr lang="es-ES_tradnl" sz="2600" dirty="0">
              <a:latin typeface="Sylfaen" panose="010A0502050306030303" pitchFamily="18" charset="0"/>
            </a:endParaRPr>
          </a:p>
          <a:p>
            <a:pPr algn="just">
              <a:buClr>
                <a:schemeClr val="tx1"/>
              </a:buClr>
              <a:buBlip>
                <a:blip r:embed="rId4"/>
              </a:buBlip>
            </a:pPr>
            <a:r>
              <a:rPr lang="es-ES_tradnl" sz="2600" dirty="0">
                <a:latin typeface="Sylfaen" panose="010A0502050306030303" pitchFamily="18" charset="0"/>
              </a:rPr>
              <a:t> Un 43% de las personas se inclina por las ofertas publicadas en los medios a la hora de realizar dichas compras, un 29% </a:t>
            </a:r>
            <a:r>
              <a:rPr lang="es-ES_tradnl" sz="2600" dirty="0" smtClean="0">
                <a:latin typeface="Sylfaen" panose="010A0502050306030303" pitchFamily="18" charset="0"/>
              </a:rPr>
              <a:t>prefiere las </a:t>
            </a:r>
            <a:r>
              <a:rPr lang="es-ES_tradnl" sz="2600" dirty="0">
                <a:latin typeface="Sylfaen" panose="010A0502050306030303" pitchFamily="18" charset="0"/>
              </a:rPr>
              <a:t>promociones y el otro </a:t>
            </a:r>
            <a:r>
              <a:rPr lang="es-ES_tradnl" sz="2600" dirty="0" smtClean="0">
                <a:latin typeface="Sylfaen" panose="010A0502050306030303" pitchFamily="18" charset="0"/>
              </a:rPr>
              <a:t>28% los </a:t>
            </a:r>
            <a:r>
              <a:rPr lang="es-ES_tradnl" sz="2600" dirty="0">
                <a:latin typeface="Sylfaen" panose="010A0502050306030303" pitchFamily="18" charset="0"/>
              </a:rPr>
              <a:t>descuentos.</a:t>
            </a:r>
          </a:p>
          <a:p>
            <a:pPr algn="just">
              <a:buClr>
                <a:schemeClr val="tx1"/>
              </a:buClr>
              <a:buBlip>
                <a:blip r:embed="rId4"/>
              </a:buBlip>
            </a:pPr>
            <a:r>
              <a:rPr lang="es-ES_tradnl" sz="2600" dirty="0">
                <a:latin typeface="Sylfaen" panose="010A0502050306030303" pitchFamily="18" charset="0"/>
              </a:rPr>
              <a:t>Un </a:t>
            </a:r>
            <a:r>
              <a:rPr lang="es-ES_tradnl" sz="2600" dirty="0" smtClean="0">
                <a:latin typeface="Sylfaen" panose="010A0502050306030303" pitchFamily="18" charset="0"/>
              </a:rPr>
              <a:t>56</a:t>
            </a:r>
            <a:r>
              <a:rPr lang="es-ES_tradnl" sz="2600" dirty="0">
                <a:latin typeface="Sylfaen" panose="010A0502050306030303" pitchFamily="18" charset="0"/>
              </a:rPr>
              <a:t>% realizará estas compras en efectivo, 25% por medio de tarjetas de crédito, 12% mediante prestamos personales y un 7% por medio de financiamiento.</a:t>
            </a:r>
          </a:p>
        </p:txBody>
      </p:sp>
    </p:spTree>
    <p:extLst>
      <p:ext uri="{BB962C8B-B14F-4D97-AF65-F5344CB8AC3E}">
        <p14:creationId xmlns:p14="http://schemas.microsoft.com/office/powerpoint/2010/main" val="410095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268730"/>
            <a:ext cx="10515600" cy="1069219"/>
          </a:xfrm>
        </p:spPr>
        <p:txBody>
          <a:bodyPr>
            <a:noAutofit/>
          </a:bodyPr>
          <a:lstStyle/>
          <a:p>
            <a:pPr algn="ctr"/>
            <a:r>
              <a:rPr lang="es-DO" sz="5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PRINCIPALES RESULTADOS</a:t>
            </a:r>
            <a:endParaRPr lang="es-DO" sz="5400" b="1" dirty="0">
              <a:latin typeface="Sylfaen" panose="010A0502050306030303" pitchFamily="18" charset="0"/>
            </a:endParaRPr>
          </a:p>
        </p:txBody>
      </p:sp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61584"/>
            <a:ext cx="12192000" cy="298704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2" name="Marcador de texto 2"/>
          <p:cNvSpPr txBox="1">
            <a:spLocks/>
          </p:cNvSpPr>
          <p:nvPr/>
        </p:nvSpPr>
        <p:spPr>
          <a:xfrm>
            <a:off x="116958" y="2411730"/>
            <a:ext cx="11993526" cy="3849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marL="0" indent="0" algn="just">
              <a:buClr>
                <a:srgbClr val="0070C0"/>
              </a:buClr>
              <a:buNone/>
            </a:pPr>
            <a:endParaRPr lang="es-DO" sz="1900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DO" sz="1900" dirty="0">
              <a:latin typeface="Sylfaen" panose="010A0502050306030303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DO" dirty="0">
              <a:latin typeface="Book Antiqua" panose="020406020503050303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sp>
        <p:nvSpPr>
          <p:cNvPr id="14" name="Marcador de texto 2"/>
          <p:cNvSpPr>
            <a:spLocks noGrp="1"/>
          </p:cNvSpPr>
          <p:nvPr>
            <p:ph idx="1"/>
          </p:nvPr>
        </p:nvSpPr>
        <p:spPr>
          <a:xfrm>
            <a:off x="0" y="2259340"/>
            <a:ext cx="12192000" cy="4449804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Blip>
                <a:blip r:embed="rId4"/>
              </a:buBlip>
            </a:pPr>
            <a:r>
              <a:rPr lang="es-ES_tradnl" sz="2600" dirty="0">
                <a:latin typeface="Sylfaen" panose="010A0502050306030303" pitchFamily="18" charset="0"/>
              </a:rPr>
              <a:t> Un 56% no sabe cual será su gasto para este día, </a:t>
            </a:r>
            <a:r>
              <a:rPr lang="es-ES_tradnl" sz="2600" dirty="0" smtClean="0">
                <a:latin typeface="Sylfaen" panose="010A0502050306030303" pitchFamily="18" charset="0"/>
              </a:rPr>
              <a:t>un 14% piensa </a:t>
            </a:r>
            <a:r>
              <a:rPr lang="es-ES_tradnl" sz="2600" dirty="0">
                <a:latin typeface="Sylfaen" panose="010A0502050306030303" pitchFamily="18" charset="0"/>
              </a:rPr>
              <a:t>realizar un </a:t>
            </a:r>
            <a:r>
              <a:rPr lang="es-ES_tradnl" sz="2600" dirty="0" smtClean="0">
                <a:latin typeface="Sylfaen" panose="010A0502050306030303" pitchFamily="18" charset="0"/>
              </a:rPr>
              <a:t>gasto menor a RD$3,000.00, un 11% piensa </a:t>
            </a:r>
            <a:r>
              <a:rPr lang="es-ES_tradnl" sz="2600" dirty="0">
                <a:latin typeface="Sylfaen" panose="010A0502050306030303" pitchFamily="18" charset="0"/>
              </a:rPr>
              <a:t>gastar entre RD$3,001.00 a RD$5,000.00 y RD$5,001.00 a RD$10,000.00 </a:t>
            </a:r>
            <a:r>
              <a:rPr lang="es-ES_tradnl" sz="2600" dirty="0" smtClean="0">
                <a:latin typeface="Sylfaen" panose="010A0502050306030303" pitchFamily="18" charset="0"/>
              </a:rPr>
              <a:t>en </a:t>
            </a:r>
            <a:r>
              <a:rPr lang="es-ES_tradnl" sz="2600" dirty="0">
                <a:latin typeface="Sylfaen" panose="010A0502050306030303" pitchFamily="18" charset="0"/>
              </a:rPr>
              <a:t>cada </a:t>
            </a:r>
            <a:r>
              <a:rPr lang="es-ES_tradnl" sz="2600" dirty="0" smtClean="0">
                <a:latin typeface="Sylfaen" panose="010A0502050306030303" pitchFamily="18" charset="0"/>
              </a:rPr>
              <a:t>renglón, el </a:t>
            </a:r>
            <a:r>
              <a:rPr lang="es-ES_tradnl" sz="2600" dirty="0">
                <a:latin typeface="Sylfaen" panose="010A0502050306030303" pitchFamily="18" charset="0"/>
              </a:rPr>
              <a:t>5% respondió que realizará un gasto entre RD$10,001.00 </a:t>
            </a:r>
            <a:r>
              <a:rPr lang="es-ES_tradnl" sz="2600" dirty="0" smtClean="0">
                <a:latin typeface="Sylfaen" panose="010A0502050306030303" pitchFamily="18" charset="0"/>
              </a:rPr>
              <a:t>a RD$15,000.00 </a:t>
            </a:r>
            <a:r>
              <a:rPr lang="es-ES_tradnl" sz="2600" dirty="0">
                <a:latin typeface="Sylfaen" panose="010A0502050306030303" pitchFamily="18" charset="0"/>
              </a:rPr>
              <a:t>y otro 3% </a:t>
            </a:r>
            <a:r>
              <a:rPr lang="es-ES_tradnl" sz="2600" dirty="0" smtClean="0">
                <a:latin typeface="Sylfaen" panose="010A0502050306030303" pitchFamily="18" charset="0"/>
              </a:rPr>
              <a:t>más</a:t>
            </a:r>
            <a:r>
              <a:rPr lang="es-ES_tradnl" sz="2600" dirty="0" smtClean="0">
                <a:latin typeface="Sylfaen" panose="010A0502050306030303" pitchFamily="18" charset="0"/>
              </a:rPr>
              <a:t> </a:t>
            </a:r>
            <a:r>
              <a:rPr lang="es-ES_tradnl" sz="2600" dirty="0">
                <a:latin typeface="Sylfaen" panose="010A0502050306030303" pitchFamily="18" charset="0"/>
              </a:rPr>
              <a:t>de </a:t>
            </a:r>
            <a:r>
              <a:rPr lang="es-ES_tradnl" sz="2600" dirty="0" smtClean="0">
                <a:latin typeface="Sylfaen" panose="010A0502050306030303" pitchFamily="18" charset="0"/>
              </a:rPr>
              <a:t>RD$15,000.00</a:t>
            </a:r>
            <a:r>
              <a:rPr lang="es-ES_tradnl" sz="2600" dirty="0">
                <a:latin typeface="Sylfaen" panose="010A0502050306030303" pitchFamily="18" charset="0"/>
              </a:rPr>
              <a:t>.</a:t>
            </a:r>
          </a:p>
          <a:p>
            <a:pPr algn="just">
              <a:lnSpc>
                <a:spcPct val="100000"/>
              </a:lnSpc>
              <a:buClr>
                <a:schemeClr val="tx1"/>
              </a:buClr>
              <a:buBlip>
                <a:blip r:embed="rId4"/>
              </a:buBlip>
            </a:pPr>
            <a:r>
              <a:rPr lang="es-ES_tradnl" sz="2600" dirty="0">
                <a:latin typeface="Sylfaen" panose="010A0502050306030303" pitchFamily="18" charset="0"/>
              </a:rPr>
              <a:t> </a:t>
            </a:r>
            <a:r>
              <a:rPr lang="es-ES_tradnl" sz="2600" dirty="0" smtClean="0">
                <a:latin typeface="Sylfaen" panose="010A0502050306030303" pitchFamily="18" charset="0"/>
              </a:rPr>
              <a:t>El </a:t>
            </a:r>
            <a:r>
              <a:rPr lang="es-ES_tradnl" sz="2600" dirty="0">
                <a:latin typeface="Sylfaen" panose="010A0502050306030303" pitchFamily="18" charset="0"/>
              </a:rPr>
              <a:t>39</a:t>
            </a:r>
            <a:r>
              <a:rPr lang="es-ES_tradnl" sz="2600" dirty="0">
                <a:latin typeface="Sylfaen" panose="010A0502050306030303" pitchFamily="18" charset="0"/>
              </a:rPr>
              <a:t>% </a:t>
            </a:r>
            <a:r>
              <a:rPr lang="es-ES_tradnl" sz="2600" dirty="0">
                <a:latin typeface="Sylfaen" panose="010A0502050306030303" pitchFamily="18" charset="0"/>
              </a:rPr>
              <a:t>clasifica la celebración de este día como </a:t>
            </a:r>
            <a:r>
              <a:rPr lang="es-ES_tradnl" sz="2600" dirty="0">
                <a:latin typeface="Sylfaen" panose="010A0502050306030303" pitchFamily="18" charset="0"/>
              </a:rPr>
              <a:t>muy </a:t>
            </a:r>
            <a:r>
              <a:rPr lang="es-ES_tradnl" sz="2600" dirty="0">
                <a:latin typeface="Sylfaen" panose="010A0502050306030303" pitchFamily="18" charset="0"/>
              </a:rPr>
              <a:t>importante, otro </a:t>
            </a:r>
            <a:r>
              <a:rPr lang="es-ES_tradnl" sz="2600" dirty="0">
                <a:latin typeface="Sylfaen" panose="010A0502050306030303" pitchFamily="18" charset="0"/>
              </a:rPr>
              <a:t>31% como importante, </a:t>
            </a:r>
            <a:r>
              <a:rPr lang="es-ES_tradnl" sz="2600" dirty="0">
                <a:latin typeface="Sylfaen" panose="010A0502050306030303" pitchFamily="18" charset="0"/>
              </a:rPr>
              <a:t>un </a:t>
            </a:r>
            <a:r>
              <a:rPr lang="es-ES_tradnl" sz="2600" dirty="0">
                <a:latin typeface="Sylfaen" panose="010A0502050306030303" pitchFamily="18" charset="0"/>
              </a:rPr>
              <a:t>13% de estas personas no le ven nada de importancia y </a:t>
            </a:r>
            <a:r>
              <a:rPr lang="es-ES_tradnl" sz="2600" dirty="0" smtClean="0">
                <a:latin typeface="Sylfaen" panose="010A0502050306030303" pitchFamily="18" charset="0"/>
              </a:rPr>
              <a:t>el </a:t>
            </a:r>
            <a:r>
              <a:rPr lang="es-ES_tradnl" sz="2600" dirty="0">
                <a:latin typeface="Sylfaen" panose="010A0502050306030303" pitchFamily="18" charset="0"/>
              </a:rPr>
              <a:t>17% </a:t>
            </a:r>
            <a:r>
              <a:rPr lang="es-ES_tradnl" sz="2600" dirty="0">
                <a:latin typeface="Sylfaen" panose="010A0502050306030303" pitchFamily="18" charset="0"/>
              </a:rPr>
              <a:t>encuentra </a:t>
            </a:r>
            <a:r>
              <a:rPr lang="es-ES_tradnl" sz="2600" dirty="0">
                <a:latin typeface="Sylfaen" panose="010A0502050306030303" pitchFamily="18" charset="0"/>
              </a:rPr>
              <a:t>muy </a:t>
            </a:r>
            <a:r>
              <a:rPr lang="es-ES_tradnl" sz="2600" dirty="0">
                <a:latin typeface="Sylfaen" panose="010A0502050306030303" pitchFamily="18" charset="0"/>
              </a:rPr>
              <a:t>poco importante el 14 de febrero.</a:t>
            </a:r>
            <a:endParaRPr lang="es-DO" sz="26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94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0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9" name="Rectángulo 18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ABC98308-8B37-426E-95AB-87E78FEDB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313038"/>
              </p:ext>
            </p:extLst>
          </p:nvPr>
        </p:nvGraphicFramePr>
        <p:xfrm>
          <a:off x="-103556" y="1960795"/>
          <a:ext cx="5453504" cy="430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7613" y="1485015"/>
            <a:ext cx="5151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1. El 14 de febrero, se celebra el día de San Valentín ¿Acostumbra usted a festejar y o regalar ese día?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688421" y="1485015"/>
            <a:ext cx="5151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2. Para la celebración de San Valentín, ¿acostumbra usted a usar prendas de vestir de color rojo?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27C4D2D2-6A1B-4FA5-AEDF-5B2B67E55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83192"/>
              </p:ext>
            </p:extLst>
          </p:nvPr>
        </p:nvGraphicFramePr>
        <p:xfrm>
          <a:off x="5155829" y="1999813"/>
          <a:ext cx="8216348" cy="4411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19749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0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9" name="Rectángulo 18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98783" y="1485015"/>
            <a:ext cx="5151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3. Razones por la que ha festejado ese día.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688421" y="1485015"/>
            <a:ext cx="5151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4. ¿Con quien acostumbra usted a festejar o celebrar este día?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E7F0191F-908E-4F27-9746-2AEC064DE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808388"/>
              </p:ext>
            </p:extLst>
          </p:nvPr>
        </p:nvGraphicFramePr>
        <p:xfrm>
          <a:off x="-649940" y="1808180"/>
          <a:ext cx="7517266" cy="4351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C6994218-D058-40A0-A8D5-B16BEB789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830396"/>
              </p:ext>
            </p:extLst>
          </p:nvPr>
        </p:nvGraphicFramePr>
        <p:xfrm>
          <a:off x="6537251" y="891363"/>
          <a:ext cx="5406237" cy="537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91023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Resultado de imagen para black friday p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0" name="Rectángulo 9"/>
          <p:cNvSpPr/>
          <p:nvPr/>
        </p:nvSpPr>
        <p:spPr>
          <a:xfrm>
            <a:off x="0" y="0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8" name="Rectángulo 17"/>
          <p:cNvSpPr/>
          <p:nvPr/>
        </p:nvSpPr>
        <p:spPr>
          <a:xfrm>
            <a:off x="1" y="6560288"/>
            <a:ext cx="12192000" cy="297712"/>
          </a:xfrm>
          <a:prstGeom prst="rec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9" name="Rectángulo 18"/>
          <p:cNvSpPr/>
          <p:nvPr/>
        </p:nvSpPr>
        <p:spPr>
          <a:xfrm>
            <a:off x="1" y="6262576"/>
            <a:ext cx="12192000" cy="297712"/>
          </a:xfrm>
          <a:prstGeom prst="rect">
            <a:avLst/>
          </a:prstGeom>
          <a:solidFill>
            <a:srgbClr val="96B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48" y="297712"/>
            <a:ext cx="1187303" cy="118730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368016" y="1485015"/>
            <a:ext cx="5151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5. ¿Realiza usted regalos u obsequios para ese día?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28BB7A68-09A3-4B3E-9154-81DC65EAC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626063"/>
              </p:ext>
            </p:extLst>
          </p:nvPr>
        </p:nvGraphicFramePr>
        <p:xfrm>
          <a:off x="2814841" y="1541271"/>
          <a:ext cx="6562317" cy="4721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3029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</TotalTime>
  <Words>971</Words>
  <Application>Microsoft Office PowerPoint</Application>
  <PresentationFormat>Panorámica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Arial</vt:lpstr>
      <vt:lpstr>Book Antiqua</vt:lpstr>
      <vt:lpstr>Calibri</vt:lpstr>
      <vt:lpstr>Calibri Light</vt:lpstr>
      <vt:lpstr>Sylfaen</vt:lpstr>
      <vt:lpstr>Times New Roman</vt:lpstr>
      <vt:lpstr>Wingdings</vt:lpstr>
      <vt:lpstr>Tema de Office</vt:lpstr>
      <vt:lpstr>SONDEO CELEBRACIÓN  SAN VALENTIN</vt:lpstr>
      <vt:lpstr>DEPARTAMENTO DE ESTUDIOS  E  INTELIGENCIA DE MERCADO</vt:lpstr>
      <vt:lpstr>METODOLOGÍA</vt:lpstr>
      <vt:lpstr>PRINCIPALES RESULTADOS</vt:lpstr>
      <vt:lpstr>PRINCIPALES RESULTADOS</vt:lpstr>
      <vt:lpstr>PRINCIPALES RESULTADOS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lenny mendoza</dc:creator>
  <cp:lastModifiedBy>carmen rodriguez</cp:lastModifiedBy>
  <cp:revision>304</cp:revision>
  <cp:lastPrinted>2016-12-20T14:30:55Z</cp:lastPrinted>
  <dcterms:created xsi:type="dcterms:W3CDTF">2016-10-27T16:37:26Z</dcterms:created>
  <dcterms:modified xsi:type="dcterms:W3CDTF">2017-02-13T19:20:49Z</dcterms:modified>
</cp:coreProperties>
</file>